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23" r:id="rId3"/>
    <p:sldId id="324" r:id="rId4"/>
    <p:sldId id="325" r:id="rId5"/>
    <p:sldId id="321" r:id="rId6"/>
    <p:sldId id="326" r:id="rId7"/>
    <p:sldId id="328" r:id="rId8"/>
    <p:sldId id="329" r:id="rId9"/>
    <p:sldId id="330" r:id="rId10"/>
    <p:sldId id="331" r:id="rId11"/>
    <p:sldId id="332" r:id="rId12"/>
    <p:sldId id="334" r:id="rId13"/>
    <p:sldId id="335" r:id="rId14"/>
    <p:sldId id="336" r:id="rId15"/>
    <p:sldId id="333" r:id="rId16"/>
    <p:sldId id="322" r:id="rId17"/>
    <p:sldId id="337" r:id="rId18"/>
    <p:sldId id="327" r:id="rId19"/>
    <p:sldId id="339" r:id="rId20"/>
    <p:sldId id="341" r:id="rId21"/>
    <p:sldId id="342" r:id="rId22"/>
    <p:sldId id="344" r:id="rId23"/>
    <p:sldId id="345" r:id="rId24"/>
    <p:sldId id="346" r:id="rId25"/>
    <p:sldId id="340" r:id="rId26"/>
    <p:sldId id="348" r:id="rId27"/>
    <p:sldId id="34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98" autoAdjust="0"/>
    <p:restoredTop sz="94660"/>
  </p:normalViewPr>
  <p:slideViewPr>
    <p:cSldViewPr snapToGrid="0">
      <p:cViewPr varScale="1">
        <p:scale>
          <a:sx n="69" d="100"/>
          <a:sy n="69" d="100"/>
        </p:scale>
        <p:origin x="-148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60B875-A577-4D88-8B1F-9A4BE553AA99}" type="datetimeFigureOut">
              <a:rPr lang="zh-TW" altLang="en-US" smtClean="0"/>
              <a:t>2013/11/18</a:t>
            </a:fld>
            <a:endParaRPr lang="zh-TW"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5090EE-20E5-4FD6-A9C7-7F531050CFBF}" type="slidenum">
              <a:rPr lang="zh-TW" altLang="en-US" smtClean="0"/>
              <a:t>‹#›</a:t>
            </a:fld>
            <a:endParaRPr lang="zh-TW" altLang="en-US"/>
          </a:p>
        </p:txBody>
      </p:sp>
    </p:spTree>
    <p:extLst>
      <p:ext uri="{BB962C8B-B14F-4D97-AF65-F5344CB8AC3E}">
        <p14:creationId xmlns:p14="http://schemas.microsoft.com/office/powerpoint/2010/main" val="2486176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mbria Math"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mbria Math"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Cambria Math" pitchFamily="18" charset="0"/>
              </a:defRPr>
            </a:lvl1pPr>
          </a:lstStyle>
          <a:p>
            <a:fld id="{1D8BD707-D9CF-40AE-B4C6-C98DA3205C09}" type="datetimeFigureOut">
              <a:rPr lang="en-US" smtClean="0">
                <a:ea typeface="Cambria Math" pitchFamily="18" charset="0"/>
              </a:rPr>
              <a:pPr/>
              <a:t>11/18/2013</a:t>
            </a:fld>
            <a:endParaRPr lang="en-US">
              <a:ea typeface="Cambria Math" pitchFamily="18" charset="0"/>
            </a:endParaRPr>
          </a:p>
        </p:txBody>
      </p:sp>
      <p:sp>
        <p:nvSpPr>
          <p:cNvPr id="5" name="Footer Placeholder 4"/>
          <p:cNvSpPr>
            <a:spLocks noGrp="1"/>
          </p:cNvSpPr>
          <p:nvPr>
            <p:ph type="ftr" sz="quarter" idx="11"/>
          </p:nvPr>
        </p:nvSpPr>
        <p:spPr/>
        <p:txBody>
          <a:bodyPr/>
          <a:lstStyle>
            <a:lvl1pPr>
              <a:defRPr>
                <a:latin typeface="Cambria Math" pitchFamily="18" charset="0"/>
              </a:defRPr>
            </a:lvl1pPr>
          </a:lstStyle>
          <a:p>
            <a:endParaRPr lang="en-US">
              <a:ea typeface="Cambria Math" pitchFamily="18" charset="0"/>
            </a:endParaRPr>
          </a:p>
        </p:txBody>
      </p:sp>
      <p:sp>
        <p:nvSpPr>
          <p:cNvPr id="6" name="Slide Number Placeholder 5"/>
          <p:cNvSpPr>
            <a:spLocks noGrp="1"/>
          </p:cNvSpPr>
          <p:nvPr>
            <p:ph type="sldNum" sz="quarter" idx="12"/>
          </p:nvPr>
        </p:nvSpPr>
        <p:spPr/>
        <p:txBody>
          <a:bodyPr/>
          <a:lstStyle>
            <a:lvl1pPr>
              <a:defRPr>
                <a:latin typeface="Cambria Math" pitchFamily="18" charset="0"/>
              </a:defRPr>
            </a:lvl1pPr>
          </a:lstStyle>
          <a:p>
            <a:fld id="{B6F15528-21DE-4FAA-801E-634DDDAF4B2B}" type="slidenum">
              <a:rPr lang="en-US" smtClean="0">
                <a:ea typeface="Cambria Math" pitchFamily="18" charset="0"/>
              </a:rPr>
              <a:pPr/>
              <a:t>‹#›</a:t>
            </a:fld>
            <a:endParaRPr lang="en-US">
              <a:ea typeface="Cambria Math"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mbria Math" pitchFamily="18" charset="0"/>
              </a:defRPr>
            </a:lvl1pPr>
          </a:lstStyle>
          <a:p>
            <a:fld id="{1D8BD707-D9CF-40AE-B4C6-C98DA3205C09}" type="datetimeFigureOut">
              <a:rPr lang="en-US" smtClean="0">
                <a:ea typeface="Cambria Math" pitchFamily="18" charset="0"/>
              </a:rPr>
              <a:pPr/>
              <a:t>11/18/2013</a:t>
            </a:fld>
            <a:endParaRPr lang="en-US">
              <a:ea typeface="Cambria Math"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mbria Math" pitchFamily="18" charset="0"/>
              </a:defRPr>
            </a:lvl1pPr>
          </a:lstStyle>
          <a:p>
            <a:endParaRPr lang="en-US">
              <a:ea typeface="Cambria Math"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mbria Math" pitchFamily="18" charset="0"/>
              </a:defRPr>
            </a:lvl1pPr>
          </a:lstStyle>
          <a:p>
            <a:fld id="{B6F15528-21DE-4FAA-801E-634DDDAF4B2B}" type="slidenum">
              <a:rPr lang="en-US" smtClean="0">
                <a:ea typeface="Cambria Math" pitchFamily="18" charset="0"/>
              </a:rPr>
              <a:pPr/>
              <a:t>‹#›</a:t>
            </a:fld>
            <a:endParaRPr lang="en-US">
              <a:ea typeface="Cambria Math"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Cambria Math"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mbria Math"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mbria Math"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mbria Math"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mbria Math"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mbria Math"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4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46.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50.png"/><Relationship Id="rId7" Type="http://schemas.openxmlformats.org/officeDocument/2006/relationships/image" Target="../media/image36.jpe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0.jpeg"/><Relationship Id="rId10" Type="http://schemas.openxmlformats.org/officeDocument/2006/relationships/image" Target="../media/image53.png"/><Relationship Id="rId4" Type="http://schemas.openxmlformats.org/officeDocument/2006/relationships/image" Target="../media/image19.jpeg"/><Relationship Id="rId9"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61.png"/></Relationships>
</file>

<file path=ppt/slides/_rels/slide1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1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86.png"/><Relationship Id="rId3" Type="http://schemas.openxmlformats.org/officeDocument/2006/relationships/image" Target="../media/image76.png"/><Relationship Id="rId7" Type="http://schemas.openxmlformats.org/officeDocument/2006/relationships/image" Target="../media/image80.png"/><Relationship Id="rId12" Type="http://schemas.openxmlformats.org/officeDocument/2006/relationships/image" Target="../media/image85.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94.png"/><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image" Target="../media/image96.png"/></Relationships>
</file>

<file path=ppt/slides/_rels/slide24.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2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2.png"/><Relationship Id="rId7" Type="http://schemas.openxmlformats.org/officeDocument/2006/relationships/image" Target="../media/image116.png"/><Relationship Id="rId2"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0.png"/><Relationship Id="rId7" Type="http://schemas.openxmlformats.org/officeDocument/2006/relationships/image" Target="../media/image12.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18.png"/><Relationship Id="rId4" Type="http://schemas.openxmlformats.org/officeDocument/2006/relationships/image" Target="../media/image21.pn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4.png"/><Relationship Id="rId7"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5.png"/><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TW" dirty="0" smtClean="0"/>
              <a:t>Black Hole Astrophysics</a:t>
            </a:r>
            <a:br>
              <a:rPr lang="en-US" altLang="zh-TW" dirty="0" smtClean="0"/>
            </a:br>
            <a:r>
              <a:rPr lang="en-US" altLang="zh-TW" dirty="0" smtClean="0"/>
              <a:t>Chapters</a:t>
            </a:r>
            <a:r>
              <a:rPr lang="zh-TW" altLang="en-US" dirty="0" smtClean="0"/>
              <a:t> </a:t>
            </a:r>
            <a:r>
              <a:rPr lang="en-US" altLang="zh-TW" dirty="0" smtClean="0"/>
              <a:t>7.5</a:t>
            </a:r>
            <a:endParaRPr lang="zh-TW" altLang="en-US" dirty="0"/>
          </a:p>
        </p:txBody>
      </p:sp>
      <p:sp>
        <p:nvSpPr>
          <p:cNvPr id="3" name="Subtitle 2"/>
          <p:cNvSpPr>
            <a:spLocks noGrp="1"/>
          </p:cNvSpPr>
          <p:nvPr>
            <p:ph type="subTitle" idx="1"/>
          </p:nvPr>
        </p:nvSpPr>
        <p:spPr/>
        <p:txBody>
          <a:bodyPr/>
          <a:lstStyle/>
          <a:p>
            <a:endParaRPr lang="zh-TW" altLang="en-US" dirty="0"/>
          </a:p>
        </p:txBody>
      </p:sp>
      <p:sp>
        <p:nvSpPr>
          <p:cNvPr id="4" name="TextBox 3"/>
          <p:cNvSpPr txBox="1"/>
          <p:nvPr/>
        </p:nvSpPr>
        <p:spPr>
          <a:xfrm>
            <a:off x="2920693" y="6488668"/>
            <a:ext cx="6223307"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All figures extracted from online sources of from the textbook.</a:t>
            </a:r>
            <a:endParaRPr lang="zh-TW" altLang="en-US" dirty="0" smtClean="0">
              <a:latin typeface="Cambria Math" pitchFamily="18" charset="0"/>
              <a:ea typeface="Cambria Math" pitchFamily="18" charset="0"/>
            </a:endParaRPr>
          </a:p>
        </p:txBody>
      </p:sp>
    </p:spTree>
    <p:extLst>
      <p:ext uri="{BB962C8B-B14F-4D97-AF65-F5344CB8AC3E}">
        <p14:creationId xmlns:p14="http://schemas.microsoft.com/office/powerpoint/2010/main" val="2337337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ltLang="zh-TW" dirty="0">
                <a:ea typeface="Cambria Math" pitchFamily="18" charset="0"/>
              </a:rPr>
              <a:t>The moving body frame (MOV</a:t>
            </a:r>
            <a:r>
              <a:rPr lang="en-US" altLang="zh-TW" dirty="0" smtClean="0">
                <a:ea typeface="Cambria Math" pitchFamily="18" charset="0"/>
              </a:rPr>
              <a:t>)</a:t>
            </a:r>
            <a:endParaRPr lang="zh-TW" altLang="en-US" dirty="0"/>
          </a:p>
        </p:txBody>
      </p:sp>
      <p:pic>
        <p:nvPicPr>
          <p:cNvPr id="3" name="Picture 2" descr="G:\Desktop\Black Hole Astrophysics\Textbook circle\08 Ch 6.5.2.&amp;6.6.2.2&amp;7.1~7.3\Triangles_(spherical_geometry)_s.jpg"/>
          <p:cNvPicPr>
            <a:picLocks noChangeAspect="1" noChangeArrowheads="1"/>
          </p:cNvPicPr>
          <p:nvPr/>
        </p:nvPicPr>
        <p:blipFill rotWithShape="1">
          <a:blip r:embed="rId2">
            <a:extLst>
              <a:ext uri="{28A0092B-C50C-407E-A947-70E740481C1C}">
                <a14:useLocalDpi xmlns:a14="http://schemas.microsoft.com/office/drawing/2010/main" val="0"/>
              </a:ext>
            </a:extLst>
          </a:blip>
          <a:srcRect l="55059" t="37297" b="8693"/>
          <a:stretch/>
        </p:blipFill>
        <p:spPr bwMode="auto">
          <a:xfrm>
            <a:off x="1358141" y="1213596"/>
            <a:ext cx="4023483" cy="39760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G:\Desktop\Black Hole Astrophysics\Textbook circle\08 Ch 6.5.2.&amp;6.6.2.2&amp;7.1~7.3\Triangles_(spherical_geometry)_s.jpg"/>
          <p:cNvPicPr>
            <a:picLocks noChangeAspect="1" noChangeArrowheads="1"/>
          </p:cNvPicPr>
          <p:nvPr/>
        </p:nvPicPr>
        <p:blipFill rotWithShape="1">
          <a:blip r:embed="rId2">
            <a:extLst>
              <a:ext uri="{28A0092B-C50C-407E-A947-70E740481C1C}">
                <a14:useLocalDpi xmlns:a14="http://schemas.microsoft.com/office/drawing/2010/main" val="0"/>
              </a:ext>
            </a:extLst>
          </a:blip>
          <a:srcRect l="55059" t="37297" b="8693"/>
          <a:stretch/>
        </p:blipFill>
        <p:spPr bwMode="auto">
          <a:xfrm>
            <a:off x="1358142" y="1213596"/>
            <a:ext cx="4023483" cy="397605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Cambria Math" pitchFamily="18" charset="0"/>
                <a:ea typeface="+mj-ea"/>
                <a:cs typeface="+mj-cs"/>
              </a:defRPr>
            </a:lvl1pPr>
          </a:lstStyle>
          <a:p>
            <a:endParaRPr lang="zh-TW" altLang="en-US" dirty="0"/>
          </a:p>
        </p:txBody>
      </p:sp>
      <p:pic>
        <p:nvPicPr>
          <p:cNvPr id="6" name="Picture 3" descr="G:\Desktop\Black Hole Astrophysics\Textbook circle\09 Ch7.4\vehi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789639" flipH="1">
            <a:off x="2672638" y="3006833"/>
            <a:ext cx="1252103" cy="94023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V="1">
            <a:off x="2088565" y="3809035"/>
            <a:ext cx="1387611" cy="777994"/>
          </a:xfrm>
          <a:prstGeom prst="straightConnector1">
            <a:avLst/>
          </a:prstGeom>
          <a:ln w="635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5618376" y="1385740"/>
                <a:ext cx="3327662" cy="3619965"/>
              </a:xfrm>
              <a:prstGeom prst="rect">
                <a:avLst/>
              </a:prstGeom>
              <a:noFill/>
            </p:spPr>
            <p:txBody>
              <a:bodyPr wrap="square" rtlCol="0">
                <a:spAutoFit/>
              </a:bodyPr>
              <a:lstStyle/>
              <a:p>
                <a:r>
                  <a:rPr lang="en-US" altLang="zh-TW" dirty="0" smtClean="0">
                    <a:latin typeface="Cambria Math" pitchFamily="18" charset="0"/>
                    <a:ea typeface="Cambria Math" pitchFamily="18" charset="0"/>
                  </a:rPr>
                  <a:t>Similar to the Schwarzschild BH case, we can choose to move with the object of interest. Since</a:t>
                </a:r>
                <a:r>
                  <a:rPr lang="zh-TW" altLang="en-US" dirty="0" smtClean="0">
                    <a:latin typeface="Cambria Math" pitchFamily="18" charset="0"/>
                    <a:ea typeface="Cambria Math" pitchFamily="18" charset="0"/>
                  </a:rPr>
                  <a:t> </a:t>
                </a:r>
                <a:r>
                  <a:rPr lang="en-US" altLang="zh-TW" dirty="0" err="1" smtClean="0">
                    <a:latin typeface="Cambria Math" pitchFamily="18" charset="0"/>
                    <a:ea typeface="Cambria Math" pitchFamily="18" charset="0"/>
                  </a:rPr>
                  <a:t>spacetime</a:t>
                </a:r>
                <a:r>
                  <a:rPr lang="en-US" altLang="zh-TW" dirty="0" smtClean="0">
                    <a:latin typeface="Cambria Math" pitchFamily="18" charset="0"/>
                    <a:ea typeface="Cambria Math" pitchFamily="18" charset="0"/>
                  </a:rPr>
                  <a:t> is locally flat, we have a </a:t>
                </a:r>
                <a:r>
                  <a:rPr lang="en-US" altLang="zh-TW" dirty="0" err="1" smtClean="0">
                    <a:latin typeface="Cambria Math" pitchFamily="18" charset="0"/>
                    <a:ea typeface="Cambria Math" pitchFamily="18" charset="0"/>
                  </a:rPr>
                  <a:t>Minkowski</a:t>
                </a:r>
                <a:r>
                  <a:rPr lang="en-US" altLang="zh-TW" dirty="0" smtClean="0">
                    <a:latin typeface="Cambria Math" pitchFamily="18" charset="0"/>
                    <a:ea typeface="Cambria Math" pitchFamily="18" charset="0"/>
                  </a:rPr>
                  <a:t> metric in this case </a:t>
                </a:r>
              </a:p>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d>
                            <m:dPr>
                              <m:ctrlPr>
                                <a:rPr lang="zh-TW" altLang="en-US" i="1">
                                  <a:latin typeface="Cambria Math"/>
                                </a:rPr>
                              </m:ctrlPr>
                            </m:dPr>
                            <m:e>
                              <m:sSubSup>
                                <m:sSubSupPr>
                                  <m:ctrlPr>
                                    <a:rPr lang="zh-TW" altLang="en-US" i="1">
                                      <a:latin typeface="Cambria Math"/>
                                    </a:rPr>
                                  </m:ctrlPr>
                                </m:sSubSupPr>
                                <m:e>
                                  <m:r>
                                    <a:rPr lang="zh-TW" altLang="en-US" i="1">
                                      <a:latin typeface="Cambria Math"/>
                                    </a:rPr>
                                    <m:t>𝑔</m:t>
                                  </m:r>
                                </m:e>
                                <m:sub>
                                  <m:r>
                                    <m:rPr>
                                      <m:sty m:val="p"/>
                                    </m:rPr>
                                    <a:rPr lang="zh-TW" altLang="en-US">
                                      <a:latin typeface="Cambria Math"/>
                                    </a:rPr>
                                    <m:t>MOV</m:t>
                                  </m:r>
                                </m:sub>
                                <m:sup>
                                  <m:r>
                                    <m:rPr>
                                      <m:sty m:val="p"/>
                                    </m:rPr>
                                    <a:rPr lang="en-US" altLang="zh-TW" b="0" i="0" smtClean="0">
                                      <a:latin typeface="Cambria Math"/>
                                    </a:rPr>
                                    <m:t>KER</m:t>
                                  </m:r>
                                </m:sup>
                              </m:sSubSup>
                            </m:e>
                          </m:d>
                        </m:e>
                        <m:sub>
                          <m:r>
                            <m:rPr>
                              <m:sty m:val="p"/>
                            </m:rPr>
                            <a:rPr lang="zh-TW" altLang="en-US">
                              <a:latin typeface="Cambria Math"/>
                            </a:rPr>
                            <m:t>αβ</m:t>
                          </m:r>
                        </m:sub>
                      </m:sSub>
                      <m:r>
                        <a:rPr lang="zh-TW" altLang="en-US">
                          <a:latin typeface="Cambria Math"/>
                        </a:rPr>
                        <m:t>=</m:t>
                      </m:r>
                      <m:d>
                        <m:dPr>
                          <m:ctrlPr>
                            <a:rPr lang="zh-TW" altLang="en-US" i="1">
                              <a:latin typeface="Cambria Math"/>
                            </a:rPr>
                          </m:ctrlPr>
                        </m:dPr>
                        <m:e>
                          <m:m>
                            <m:mPr>
                              <m:mcs>
                                <m:mc>
                                  <m:mcPr>
                                    <m:count m:val="4"/>
                                    <m:mcJc m:val="center"/>
                                  </m:mcPr>
                                </m:mc>
                              </m:mcs>
                              <m:ctrlPr>
                                <a:rPr lang="zh-TW" altLang="en-US" i="1">
                                  <a:latin typeface="Cambria Math"/>
                                </a:rPr>
                              </m:ctrlPr>
                            </m:mPr>
                            <m:mr>
                              <m:e>
                                <m:r>
                                  <a:rPr lang="zh-TW" altLang="en-US">
                                    <a:latin typeface="Cambria Math"/>
                                  </a:rPr>
                                  <m:t>−1</m:t>
                                </m:r>
                              </m:e>
                              <m:e>
                                <m:r>
                                  <a:rPr lang="zh-TW" altLang="en-US">
                                    <a:latin typeface="Cambria Math"/>
                                  </a:rPr>
                                  <m:t>0</m:t>
                                </m:r>
                              </m:e>
                              <m:e>
                                <m:r>
                                  <a:rPr lang="zh-TW" altLang="en-US">
                                    <a:latin typeface="Cambria Math"/>
                                  </a:rPr>
                                  <m:t>0</m:t>
                                </m:r>
                              </m:e>
                              <m:e>
                                <m:r>
                                  <a:rPr lang="zh-TW" altLang="en-US">
                                    <a:latin typeface="Cambria Math"/>
                                  </a:rPr>
                                  <m:t>0</m:t>
                                </m:r>
                              </m:e>
                            </m:mr>
                            <m:mr>
                              <m:e>
                                <m:r>
                                  <a:rPr lang="zh-TW" altLang="en-US">
                                    <a:latin typeface="Cambria Math"/>
                                  </a:rPr>
                                  <m:t>0</m:t>
                                </m:r>
                              </m:e>
                              <m:e>
                                <m:r>
                                  <a:rPr lang="zh-TW" altLang="en-US">
                                    <a:latin typeface="Cambria Math"/>
                                  </a:rPr>
                                  <m:t>1</m:t>
                                </m:r>
                              </m:e>
                              <m:e>
                                <m:r>
                                  <a:rPr lang="zh-TW" altLang="en-US">
                                    <a:latin typeface="Cambria Math"/>
                                  </a:rPr>
                                  <m:t>0</m:t>
                                </m:r>
                              </m:e>
                              <m:e>
                                <m:r>
                                  <a:rPr lang="zh-TW" altLang="en-US">
                                    <a:latin typeface="Cambria Math"/>
                                  </a:rPr>
                                  <m:t>0</m:t>
                                </m:r>
                              </m:e>
                            </m:mr>
                            <m:mr>
                              <m:e>
                                <m:r>
                                  <a:rPr lang="zh-TW" altLang="en-US">
                                    <a:latin typeface="Cambria Math"/>
                                  </a:rPr>
                                  <m:t>0</m:t>
                                </m:r>
                              </m:e>
                              <m:e>
                                <m:r>
                                  <a:rPr lang="zh-TW" altLang="en-US">
                                    <a:latin typeface="Cambria Math"/>
                                  </a:rPr>
                                  <m:t>0</m:t>
                                </m:r>
                              </m:e>
                              <m:e>
                                <m:r>
                                  <a:rPr lang="zh-TW" altLang="en-US">
                                    <a:latin typeface="Cambria Math"/>
                                  </a:rPr>
                                  <m:t>1</m:t>
                                </m:r>
                              </m:e>
                              <m:e>
                                <m:r>
                                  <a:rPr lang="zh-TW" altLang="en-US">
                                    <a:latin typeface="Cambria Math"/>
                                  </a:rPr>
                                  <m:t>0</m:t>
                                </m:r>
                              </m:e>
                            </m:mr>
                            <m:mr>
                              <m:e>
                                <m:r>
                                  <a:rPr lang="zh-TW" altLang="en-US">
                                    <a:latin typeface="Cambria Math"/>
                                  </a:rPr>
                                  <m:t>0</m:t>
                                </m:r>
                              </m:e>
                              <m:e>
                                <m:r>
                                  <a:rPr lang="zh-TW" altLang="en-US">
                                    <a:latin typeface="Cambria Math"/>
                                  </a:rPr>
                                  <m:t>0</m:t>
                                </m:r>
                              </m:e>
                              <m:e>
                                <m:r>
                                  <a:rPr lang="zh-TW" altLang="en-US">
                                    <a:latin typeface="Cambria Math"/>
                                  </a:rPr>
                                  <m:t>0</m:t>
                                </m:r>
                              </m:e>
                              <m:e>
                                <m:r>
                                  <a:rPr lang="zh-TW" altLang="en-US">
                                    <a:latin typeface="Cambria Math"/>
                                  </a:rPr>
                                  <m:t>1</m:t>
                                </m:r>
                              </m:e>
                            </m:mr>
                          </m:m>
                        </m:e>
                      </m:d>
                    </m:oMath>
                  </m:oMathPara>
                </a14:m>
                <a:endParaRPr lang="zh-TW" altLang="en-US" dirty="0"/>
              </a:p>
              <a:p>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and by definition the 4-velocity </a:t>
                </a:r>
                <a14:m>
                  <m:oMath xmlns:m="http://schemas.openxmlformats.org/officeDocument/2006/math">
                    <m:sSup>
                      <m:sSupPr>
                        <m:ctrlPr>
                          <a:rPr lang="zh-TW" altLang="en-US" i="1">
                            <a:latin typeface="Cambria Math"/>
                          </a:rPr>
                        </m:ctrlPr>
                      </m:sSupPr>
                      <m:e>
                        <m:d>
                          <m:dPr>
                            <m:ctrlPr>
                              <a:rPr lang="zh-TW" altLang="en-US" i="1">
                                <a:latin typeface="Cambria Math"/>
                              </a:rPr>
                            </m:ctrlPr>
                          </m:dPr>
                          <m:e>
                            <m:sSub>
                              <m:sSubPr>
                                <m:ctrlPr>
                                  <a:rPr lang="zh-TW" altLang="en-US" i="1">
                                    <a:latin typeface="Cambria Math"/>
                                  </a:rPr>
                                </m:ctrlPr>
                              </m:sSubPr>
                              <m:e>
                                <m:r>
                                  <a:rPr lang="zh-TW" altLang="en-US" i="1">
                                    <a:latin typeface="Cambria Math"/>
                                  </a:rPr>
                                  <m:t>𝑈</m:t>
                                </m:r>
                              </m:e>
                              <m:sub>
                                <m:r>
                                  <m:rPr>
                                    <m:sty m:val="p"/>
                                  </m:rPr>
                                  <a:rPr lang="zh-TW" altLang="en-US">
                                    <a:latin typeface="Cambria Math"/>
                                  </a:rPr>
                                  <m:t>MOV</m:t>
                                </m:r>
                              </m:sub>
                            </m:sSub>
                          </m:e>
                        </m:d>
                      </m:e>
                      <m:sup>
                        <m:r>
                          <a:rPr lang="zh-TW" altLang="en-US" i="1">
                            <a:latin typeface="Cambria Math"/>
                          </a:rPr>
                          <m:t>𝛼</m:t>
                        </m:r>
                      </m:sup>
                    </m:sSup>
                    <m:r>
                      <a:rPr lang="zh-TW" altLang="en-US">
                        <a:latin typeface="Cambria Math"/>
                      </a:rPr>
                      <m:t>=</m:t>
                    </m:r>
                    <m:d>
                      <m:dPr>
                        <m:ctrlPr>
                          <a:rPr lang="zh-TW" altLang="en-US" i="1">
                            <a:latin typeface="Cambria Math"/>
                          </a:rPr>
                        </m:ctrlPr>
                      </m:dPr>
                      <m:e>
                        <m:r>
                          <a:rPr lang="zh-TW" altLang="en-US" i="1">
                            <a:latin typeface="Cambria Math"/>
                          </a:rPr>
                          <m:t>𝑐</m:t>
                        </m:r>
                        <m:r>
                          <a:rPr lang="zh-TW" altLang="en-US">
                            <a:latin typeface="Cambria Math"/>
                          </a:rPr>
                          <m:t>,0,0,0</m:t>
                        </m:r>
                      </m:e>
                    </m:d>
                  </m:oMath>
                </a14:m>
                <a:endParaRPr lang="en-US" altLang="zh-TW" dirty="0" smtClean="0"/>
              </a:p>
            </p:txBody>
          </p:sp>
        </mc:Choice>
        <mc:Fallback xmlns="">
          <p:sp>
            <p:nvSpPr>
              <p:cNvPr id="8" name="TextBox 7"/>
              <p:cNvSpPr txBox="1">
                <a:spLocks noRot="1" noChangeAspect="1" noMove="1" noResize="1" noEditPoints="1" noAdjustHandles="1" noChangeArrowheads="1" noChangeShapeType="1" noTextEdit="1"/>
              </p:cNvSpPr>
              <p:nvPr/>
            </p:nvSpPr>
            <p:spPr>
              <a:xfrm>
                <a:off x="5618376" y="1385740"/>
                <a:ext cx="3327662" cy="3619965"/>
              </a:xfrm>
              <a:prstGeom prst="rect">
                <a:avLst/>
              </a:prstGeom>
              <a:blipFill rotWithShape="1">
                <a:blip r:embed="rId4"/>
                <a:stretch>
                  <a:fillRect l="-1648" t="-1010" r="-164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5118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38889E-6 -1.11111E-6 L -0.13333 0.11806 " pathEditMode="relative" rAng="0" ptsTypes="AA">
                                      <p:cBhvr>
                                        <p:cTn id="6" dur="2000" fill="hold"/>
                                        <p:tgtEl>
                                          <p:spTgt spid="4"/>
                                        </p:tgtEl>
                                        <p:attrNameLst>
                                          <p:attrName>ppt_x</p:attrName>
                                          <p:attrName>ppt_y</p:attrName>
                                        </p:attrNameLst>
                                      </p:cBhvr>
                                      <p:rCtr x="-6667" y="5903"/>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Cambria Math" pitchFamily="18" charset="0"/>
                <a:ea typeface="+mj-ea"/>
                <a:cs typeface="+mj-cs"/>
              </a:defRPr>
            </a:lvl1pPr>
          </a:lstStyle>
          <a:p>
            <a:r>
              <a:rPr lang="en-US" altLang="zh-TW" smtClean="0">
                <a:ea typeface="Cambria Math" pitchFamily="18" charset="0"/>
              </a:rPr>
              <a:t>Fixed local Lorentz frame (FIX)</a:t>
            </a:r>
            <a:endParaRPr lang="zh-TW" altLang="en-US" dirty="0"/>
          </a:p>
        </p:txBody>
      </p:sp>
      <p:pic>
        <p:nvPicPr>
          <p:cNvPr id="4" name="Picture 3" descr="G:\Desktop\Black Hole Astrophysics\Textbook circle\08 Ch 6.5.2.&amp;6.6.2.2&amp;7.1~7.3\Triangles_(spherical_geometry)_s.jpg"/>
          <p:cNvPicPr>
            <a:picLocks noChangeAspect="1" noChangeArrowheads="1"/>
          </p:cNvPicPr>
          <p:nvPr/>
        </p:nvPicPr>
        <p:blipFill rotWithShape="1">
          <a:blip r:embed="rId2">
            <a:extLst>
              <a:ext uri="{28A0092B-C50C-407E-A947-70E740481C1C}">
                <a14:useLocalDpi xmlns:a14="http://schemas.microsoft.com/office/drawing/2010/main" val="0"/>
              </a:ext>
            </a:extLst>
          </a:blip>
          <a:srcRect l="55059" t="37297" b="8693"/>
          <a:stretch/>
        </p:blipFill>
        <p:spPr bwMode="auto">
          <a:xfrm>
            <a:off x="112528" y="1213596"/>
            <a:ext cx="4023483" cy="39760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G:\Desktop\Black Hole Astrophysics\Textbook circle\09 Ch7.4\vehi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789639" flipH="1">
            <a:off x="1427024" y="3006833"/>
            <a:ext cx="1252103" cy="94023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2053075" y="3050264"/>
            <a:ext cx="1387611" cy="777994"/>
          </a:xfrm>
          <a:prstGeom prst="straightConnector1">
            <a:avLst/>
          </a:prstGeom>
          <a:ln w="635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7" name="Picture 3" descr="G:\Desktop\Black Hole Astrophysics\Textbook circle\09 Ch7.4\vehi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789639" flipH="1">
            <a:off x="1427024" y="3006834"/>
            <a:ext cx="1252103" cy="94023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TextBox 7"/>
              <p:cNvSpPr txBox="1"/>
              <p:nvPr/>
            </p:nvSpPr>
            <p:spPr>
              <a:xfrm>
                <a:off x="4337995" y="901466"/>
                <a:ext cx="4703975" cy="4381008"/>
              </a:xfrm>
              <a:prstGeom prst="rect">
                <a:avLst/>
              </a:prstGeom>
              <a:noFill/>
            </p:spPr>
            <p:txBody>
              <a:bodyPr wrap="square" rtlCol="0">
                <a:spAutoFit/>
              </a:bodyPr>
              <a:lstStyle/>
              <a:p>
                <a:r>
                  <a:rPr lang="en-US" altLang="zh-TW" dirty="0" smtClean="0">
                    <a:latin typeface="Cambria Math" pitchFamily="18" charset="0"/>
                    <a:ea typeface="Cambria Math" pitchFamily="18" charset="0"/>
                  </a:rPr>
                  <a:t>Again, we consider some locally flat part of the Kerr </a:t>
                </a:r>
                <a:r>
                  <a:rPr lang="en-US" altLang="zh-TW" dirty="0" err="1" smtClean="0">
                    <a:latin typeface="Cambria Math" pitchFamily="18" charset="0"/>
                    <a:ea typeface="Cambria Math" pitchFamily="18" charset="0"/>
                  </a:rPr>
                  <a:t>spacetime</a:t>
                </a:r>
                <a:r>
                  <a:rPr lang="en-US" altLang="zh-TW" dirty="0" smtClean="0">
                    <a:latin typeface="Cambria Math" pitchFamily="18" charset="0"/>
                    <a:ea typeface="Cambria Math" pitchFamily="18" charset="0"/>
                  </a:rPr>
                  <a:t> to sit on and watch things fly past. Therefore the metric is still the </a:t>
                </a:r>
                <a:r>
                  <a:rPr lang="en-US" altLang="zh-TW" dirty="0" err="1" smtClean="0">
                    <a:latin typeface="Cambria Math" pitchFamily="18" charset="0"/>
                    <a:ea typeface="Cambria Math" pitchFamily="18" charset="0"/>
                  </a:rPr>
                  <a:t>Minkowski</a:t>
                </a:r>
                <a:r>
                  <a:rPr lang="en-US" altLang="zh-TW" dirty="0" smtClean="0">
                    <a:latin typeface="Cambria Math" pitchFamily="18" charset="0"/>
                    <a:ea typeface="Cambria Math" pitchFamily="18" charset="0"/>
                  </a:rPr>
                  <a:t> one</a:t>
                </a:r>
              </a:p>
              <a:p>
                <a:endParaRPr lang="en-US" altLang="zh-TW" dirty="0" smtClean="0">
                  <a:latin typeface="Cambria Math" pitchFamily="18" charset="0"/>
                  <a:ea typeface="Cambria Math" pitchFamily="18" charset="0"/>
                </a:endParaRPr>
              </a:p>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d>
                            <m:dPr>
                              <m:ctrlPr>
                                <a:rPr lang="zh-TW" altLang="en-US" i="1">
                                  <a:latin typeface="Cambria Math"/>
                                </a:rPr>
                              </m:ctrlPr>
                            </m:dPr>
                            <m:e>
                              <m:sSubSup>
                                <m:sSubSupPr>
                                  <m:ctrlPr>
                                    <a:rPr lang="zh-TW" altLang="en-US" i="1">
                                      <a:latin typeface="Cambria Math"/>
                                    </a:rPr>
                                  </m:ctrlPr>
                                </m:sSubSupPr>
                                <m:e>
                                  <m:r>
                                    <a:rPr lang="zh-TW" altLang="en-US" i="1">
                                      <a:latin typeface="Cambria Math"/>
                                    </a:rPr>
                                    <m:t>𝑔</m:t>
                                  </m:r>
                                </m:e>
                                <m:sub>
                                  <m:r>
                                    <m:rPr>
                                      <m:sty m:val="p"/>
                                    </m:rPr>
                                    <a:rPr lang="zh-TW" altLang="en-US">
                                      <a:latin typeface="Cambria Math"/>
                                    </a:rPr>
                                    <m:t>FIX</m:t>
                                  </m:r>
                                </m:sub>
                                <m:sup>
                                  <m:r>
                                    <a:rPr lang="en-US" altLang="zh-TW" b="0" i="1" smtClean="0">
                                      <a:latin typeface="Cambria Math"/>
                                    </a:rPr>
                                    <m:t>𝐾𝐸𝑅</m:t>
                                  </m:r>
                                </m:sup>
                              </m:sSubSup>
                            </m:e>
                          </m:d>
                        </m:e>
                        <m:sub>
                          <m:r>
                            <m:rPr>
                              <m:sty m:val="p"/>
                            </m:rPr>
                            <a:rPr lang="zh-TW" altLang="en-US">
                              <a:latin typeface="Cambria Math"/>
                            </a:rPr>
                            <m:t>αβ</m:t>
                          </m:r>
                        </m:sub>
                      </m:sSub>
                      <m:r>
                        <a:rPr lang="zh-TW" altLang="en-US">
                          <a:latin typeface="Cambria Math"/>
                        </a:rPr>
                        <m:t>=</m:t>
                      </m:r>
                      <m:d>
                        <m:dPr>
                          <m:ctrlPr>
                            <a:rPr lang="zh-TW" altLang="en-US" i="1">
                              <a:latin typeface="Cambria Math"/>
                            </a:rPr>
                          </m:ctrlPr>
                        </m:dPr>
                        <m:e>
                          <m:m>
                            <m:mPr>
                              <m:mcs>
                                <m:mc>
                                  <m:mcPr>
                                    <m:count m:val="4"/>
                                    <m:mcJc m:val="center"/>
                                  </m:mcPr>
                                </m:mc>
                              </m:mcs>
                              <m:ctrlPr>
                                <a:rPr lang="zh-TW" altLang="en-US" i="1">
                                  <a:latin typeface="Cambria Math"/>
                                </a:rPr>
                              </m:ctrlPr>
                            </m:mPr>
                            <m:mr>
                              <m:e>
                                <m:r>
                                  <a:rPr lang="zh-TW" altLang="en-US">
                                    <a:latin typeface="Cambria Math"/>
                                  </a:rPr>
                                  <m:t>−1</m:t>
                                </m:r>
                              </m:e>
                              <m:e>
                                <m:r>
                                  <a:rPr lang="zh-TW" altLang="en-US">
                                    <a:latin typeface="Cambria Math"/>
                                  </a:rPr>
                                  <m:t>0</m:t>
                                </m:r>
                              </m:e>
                              <m:e>
                                <m:r>
                                  <a:rPr lang="zh-TW" altLang="en-US">
                                    <a:latin typeface="Cambria Math"/>
                                  </a:rPr>
                                  <m:t>0</m:t>
                                </m:r>
                              </m:e>
                              <m:e>
                                <m:r>
                                  <a:rPr lang="zh-TW" altLang="en-US">
                                    <a:latin typeface="Cambria Math"/>
                                  </a:rPr>
                                  <m:t>0</m:t>
                                </m:r>
                              </m:e>
                            </m:mr>
                            <m:mr>
                              <m:e>
                                <m:r>
                                  <a:rPr lang="zh-TW" altLang="en-US">
                                    <a:latin typeface="Cambria Math"/>
                                  </a:rPr>
                                  <m:t>0</m:t>
                                </m:r>
                              </m:e>
                              <m:e>
                                <m:r>
                                  <a:rPr lang="zh-TW" altLang="en-US">
                                    <a:latin typeface="Cambria Math"/>
                                  </a:rPr>
                                  <m:t>1</m:t>
                                </m:r>
                              </m:e>
                              <m:e>
                                <m:r>
                                  <a:rPr lang="zh-TW" altLang="en-US">
                                    <a:latin typeface="Cambria Math"/>
                                  </a:rPr>
                                  <m:t>0</m:t>
                                </m:r>
                              </m:e>
                              <m:e>
                                <m:r>
                                  <a:rPr lang="zh-TW" altLang="en-US">
                                    <a:latin typeface="Cambria Math"/>
                                  </a:rPr>
                                  <m:t>0</m:t>
                                </m:r>
                              </m:e>
                            </m:mr>
                            <m:mr>
                              <m:e>
                                <m:r>
                                  <a:rPr lang="zh-TW" altLang="en-US">
                                    <a:latin typeface="Cambria Math"/>
                                  </a:rPr>
                                  <m:t>0</m:t>
                                </m:r>
                              </m:e>
                              <m:e>
                                <m:r>
                                  <a:rPr lang="zh-TW" altLang="en-US">
                                    <a:latin typeface="Cambria Math"/>
                                  </a:rPr>
                                  <m:t>0</m:t>
                                </m:r>
                              </m:e>
                              <m:e>
                                <m:r>
                                  <a:rPr lang="zh-TW" altLang="en-US">
                                    <a:latin typeface="Cambria Math"/>
                                  </a:rPr>
                                  <m:t>1</m:t>
                                </m:r>
                              </m:e>
                              <m:e>
                                <m:r>
                                  <a:rPr lang="zh-TW" altLang="en-US">
                                    <a:latin typeface="Cambria Math"/>
                                  </a:rPr>
                                  <m:t>0</m:t>
                                </m:r>
                              </m:e>
                            </m:mr>
                            <m:mr>
                              <m:e>
                                <m:r>
                                  <a:rPr lang="zh-TW" altLang="en-US">
                                    <a:latin typeface="Cambria Math"/>
                                  </a:rPr>
                                  <m:t>0</m:t>
                                </m:r>
                              </m:e>
                              <m:e>
                                <m:r>
                                  <a:rPr lang="zh-TW" altLang="en-US">
                                    <a:latin typeface="Cambria Math"/>
                                  </a:rPr>
                                  <m:t>0</m:t>
                                </m:r>
                              </m:e>
                              <m:e>
                                <m:r>
                                  <a:rPr lang="zh-TW" altLang="en-US">
                                    <a:latin typeface="Cambria Math"/>
                                  </a:rPr>
                                  <m:t>0</m:t>
                                </m:r>
                              </m:e>
                              <m:e>
                                <m:r>
                                  <a:rPr lang="zh-TW" altLang="en-US">
                                    <a:latin typeface="Cambria Math"/>
                                  </a:rPr>
                                  <m:t>1</m:t>
                                </m:r>
                              </m:e>
                            </m:mr>
                          </m:m>
                        </m:e>
                      </m:d>
                    </m:oMath>
                  </m:oMathPara>
                </a14:m>
                <a:endParaRPr lang="en-US" altLang="zh-TW" dirty="0" smtClean="0"/>
              </a:p>
              <a:p>
                <a:endParaRPr lang="zh-TW" altLang="en-US" dirty="0"/>
              </a:p>
              <a:p>
                <a:r>
                  <a:rPr lang="en-US" altLang="zh-TW" dirty="0" smtClean="0">
                    <a:latin typeface="Cambria Math" pitchFamily="18" charset="0"/>
                    <a:ea typeface="Cambria Math" pitchFamily="18" charset="0"/>
                  </a:rPr>
                  <a:t>but now the 4-velocity of objects become </a:t>
                </a:r>
              </a:p>
              <a:p>
                <a:pPr algn="ctr"/>
                <a14:m>
                  <m:oMathPara xmlns:m="http://schemas.openxmlformats.org/officeDocument/2006/math">
                    <m:oMathParaPr>
                      <m:jc m:val="centerGroup"/>
                    </m:oMathParaPr>
                    <m:oMath xmlns:m="http://schemas.openxmlformats.org/officeDocument/2006/math">
                      <m:sSup>
                        <m:sSupPr>
                          <m:ctrlPr>
                            <a:rPr lang="zh-TW" altLang="en-US" i="1">
                              <a:latin typeface="Cambria Math"/>
                            </a:rPr>
                          </m:ctrlPr>
                        </m:sSupPr>
                        <m:e>
                          <m:d>
                            <m:dPr>
                              <m:ctrlPr>
                                <a:rPr lang="zh-TW" altLang="en-US" i="1">
                                  <a:latin typeface="Cambria Math"/>
                                </a:rPr>
                              </m:ctrlPr>
                            </m:dPr>
                            <m:e>
                              <m:sSub>
                                <m:sSubPr>
                                  <m:ctrlPr>
                                    <a:rPr lang="zh-TW" altLang="en-US" i="1">
                                      <a:latin typeface="Cambria Math"/>
                                    </a:rPr>
                                  </m:ctrlPr>
                                </m:sSubPr>
                                <m:e>
                                  <m:r>
                                    <a:rPr lang="zh-TW" altLang="en-US" i="1">
                                      <a:latin typeface="Cambria Math"/>
                                    </a:rPr>
                                    <m:t>𝑈</m:t>
                                  </m:r>
                                </m:e>
                                <m:sub>
                                  <m:r>
                                    <m:rPr>
                                      <m:sty m:val="p"/>
                                    </m:rPr>
                                    <a:rPr lang="zh-TW" altLang="en-US">
                                      <a:latin typeface="Cambria Math"/>
                                    </a:rPr>
                                    <m:t>FIX</m:t>
                                  </m:r>
                                </m:sub>
                              </m:sSub>
                            </m:e>
                          </m:d>
                        </m:e>
                        <m:sup>
                          <m:r>
                            <a:rPr lang="zh-TW" altLang="en-US" i="1">
                              <a:latin typeface="Cambria Math"/>
                            </a:rPr>
                            <m:t>𝛼</m:t>
                          </m:r>
                        </m:sup>
                      </m:sSup>
                      <m:r>
                        <a:rPr lang="zh-TW" altLang="en-US">
                          <a:latin typeface="Cambria Math"/>
                        </a:rPr>
                        <m:t>=</m:t>
                      </m:r>
                      <m:d>
                        <m:dPr>
                          <m:ctrlPr>
                            <a:rPr lang="zh-TW" altLang="en-US" i="1">
                              <a:latin typeface="Cambria Math"/>
                            </a:rPr>
                          </m:ctrlPr>
                        </m:dPr>
                        <m:e>
                          <m:m>
                            <m:mPr>
                              <m:mcs>
                                <m:mc>
                                  <m:mcPr>
                                    <m:count m:val="1"/>
                                    <m:mcJc m:val="center"/>
                                  </m:mcPr>
                                </m:mc>
                              </m:mcs>
                              <m:ctrlPr>
                                <a:rPr lang="zh-TW" altLang="en-US" i="1">
                                  <a:latin typeface="Cambria Math"/>
                                </a:rPr>
                              </m:ctrlPr>
                            </m:mPr>
                            <m:mr>
                              <m:e>
                                <m:r>
                                  <m:rPr>
                                    <m:sty m:val="p"/>
                                  </m:rPr>
                                  <a:rPr lang="zh-TW" altLang="en-US">
                                    <a:latin typeface="Cambria Math"/>
                                  </a:rPr>
                                  <m:t>γc</m:t>
                                </m:r>
                              </m:e>
                            </m:mr>
                            <m:mr>
                              <m:e>
                                <m:sSup>
                                  <m:sSupPr>
                                    <m:ctrlPr>
                                      <a:rPr lang="zh-TW" altLang="en-US" i="1">
                                        <a:latin typeface="Cambria Math"/>
                                      </a:rPr>
                                    </m:ctrlPr>
                                  </m:sSupPr>
                                  <m:e>
                                    <m:r>
                                      <m:rPr>
                                        <m:sty m:val="p"/>
                                      </m:rPr>
                                      <a:rPr lang="zh-TW" altLang="en-US">
                                        <a:latin typeface="Cambria Math"/>
                                      </a:rPr>
                                      <m:t>γV</m:t>
                                    </m:r>
                                  </m:e>
                                  <m:sup>
                                    <m:acc>
                                      <m:accPr>
                                        <m:chr m:val="̂"/>
                                        <m:ctrlPr>
                                          <a:rPr lang="zh-TW" altLang="en-US" i="1">
                                            <a:latin typeface="Cambria Math"/>
                                          </a:rPr>
                                        </m:ctrlPr>
                                      </m:accPr>
                                      <m:e>
                                        <m:r>
                                          <a:rPr lang="zh-TW" altLang="en-US" i="1">
                                            <a:latin typeface="Cambria Math"/>
                                          </a:rPr>
                                          <m:t>𝑟</m:t>
                                        </m:r>
                                      </m:e>
                                    </m:acc>
                                  </m:sup>
                                </m:sSup>
                              </m:e>
                            </m:mr>
                            <m:mr>
                              <m:e>
                                <m:sSup>
                                  <m:sSupPr>
                                    <m:ctrlPr>
                                      <a:rPr lang="zh-TW" altLang="en-US" i="1">
                                        <a:latin typeface="Cambria Math"/>
                                      </a:rPr>
                                    </m:ctrlPr>
                                  </m:sSupPr>
                                  <m:e>
                                    <m:r>
                                      <m:rPr>
                                        <m:sty m:val="p"/>
                                      </m:rPr>
                                      <a:rPr lang="zh-TW" altLang="en-US">
                                        <a:latin typeface="Cambria Math"/>
                                      </a:rPr>
                                      <m:t>γV</m:t>
                                    </m:r>
                                  </m:e>
                                  <m:sup>
                                    <m:acc>
                                      <m:accPr>
                                        <m:chr m:val="̂"/>
                                        <m:ctrlPr>
                                          <a:rPr lang="zh-TW" altLang="en-US" i="1">
                                            <a:latin typeface="Cambria Math"/>
                                          </a:rPr>
                                        </m:ctrlPr>
                                      </m:accPr>
                                      <m:e>
                                        <m:r>
                                          <a:rPr lang="zh-TW" altLang="en-US" i="1">
                                            <a:latin typeface="Cambria Math"/>
                                          </a:rPr>
                                          <m:t>𝜃</m:t>
                                        </m:r>
                                      </m:e>
                                    </m:acc>
                                  </m:sup>
                                </m:sSup>
                              </m:e>
                            </m:mr>
                            <m:mr>
                              <m:e>
                                <m:sSup>
                                  <m:sSupPr>
                                    <m:ctrlPr>
                                      <a:rPr lang="zh-TW" altLang="en-US" i="1">
                                        <a:latin typeface="Cambria Math"/>
                                      </a:rPr>
                                    </m:ctrlPr>
                                  </m:sSupPr>
                                  <m:e>
                                    <m:r>
                                      <m:rPr>
                                        <m:sty m:val="p"/>
                                      </m:rPr>
                                      <a:rPr lang="zh-TW" altLang="en-US">
                                        <a:latin typeface="Cambria Math"/>
                                      </a:rPr>
                                      <m:t>γV</m:t>
                                    </m:r>
                                  </m:e>
                                  <m:sup>
                                    <m:acc>
                                      <m:accPr>
                                        <m:chr m:val="̂"/>
                                        <m:ctrlPr>
                                          <a:rPr lang="zh-TW" altLang="en-US" i="1">
                                            <a:latin typeface="Cambria Math"/>
                                          </a:rPr>
                                        </m:ctrlPr>
                                      </m:accPr>
                                      <m:e>
                                        <m:r>
                                          <a:rPr lang="zh-TW" altLang="en-US" i="1">
                                            <a:latin typeface="Cambria Math"/>
                                          </a:rPr>
                                          <m:t>𝜙</m:t>
                                        </m:r>
                                      </m:e>
                                    </m:acc>
                                  </m:sup>
                                </m:sSup>
                              </m:e>
                            </m:mr>
                          </m:m>
                        </m:e>
                      </m:d>
                      <m:r>
                        <a:rPr lang="zh-TW" altLang="en-US" i="1">
                          <a:latin typeface="Cambria Math"/>
                        </a:rPr>
                        <m:t> </m:t>
                      </m:r>
                    </m:oMath>
                  </m:oMathPara>
                </a14:m>
                <a:endParaRPr lang="en-US" altLang="zh-TW" dirty="0" smtClean="0"/>
              </a:p>
            </p:txBody>
          </p:sp>
        </mc:Choice>
        <mc:Fallback xmlns="">
          <p:sp>
            <p:nvSpPr>
              <p:cNvPr id="8" name="TextBox 7"/>
              <p:cNvSpPr txBox="1">
                <a:spLocks noRot="1" noChangeAspect="1" noMove="1" noResize="1" noEditPoints="1" noAdjustHandles="1" noChangeArrowheads="1" noChangeShapeType="1" noTextEdit="1"/>
              </p:cNvSpPr>
              <p:nvPr/>
            </p:nvSpPr>
            <p:spPr>
              <a:xfrm>
                <a:off x="4337995" y="901466"/>
                <a:ext cx="4703975" cy="4381008"/>
              </a:xfrm>
              <a:prstGeom prst="rect">
                <a:avLst/>
              </a:prstGeom>
              <a:blipFill rotWithShape="1">
                <a:blip r:embed="rId4"/>
                <a:stretch>
                  <a:fillRect l="-1167" t="-83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35934" y="5397996"/>
                <a:ext cx="7872132" cy="1200329"/>
              </a:xfrm>
              <a:prstGeom prst="rect">
                <a:avLst/>
              </a:prstGeom>
            </p:spPr>
            <p:txBody>
              <a:bodyPr wrap="square">
                <a:spAutoFit/>
              </a:bodyPr>
              <a:lstStyle/>
              <a:p>
                <a:r>
                  <a:rPr lang="en-US" altLang="zh-TW" dirty="0" smtClean="0"/>
                  <a:t>However, the Kerr </a:t>
                </a:r>
                <a:r>
                  <a:rPr lang="en-US" altLang="zh-TW" dirty="0" err="1" smtClean="0"/>
                  <a:t>spacetime</a:t>
                </a:r>
                <a:r>
                  <a:rPr lang="en-US" altLang="zh-TW" dirty="0" smtClean="0"/>
                  <a:t> itself is rotating, therefore being fixed in such a frame means that you are actually rotating with the black hole at rate </a:t>
                </a:r>
                <a14:m>
                  <m:oMath xmlns:m="http://schemas.openxmlformats.org/officeDocument/2006/math">
                    <m:r>
                      <a:rPr lang="zh-TW" altLang="en-US" i="1">
                        <a:latin typeface="Cambria Math"/>
                      </a:rPr>
                      <m:t>𝜔</m:t>
                    </m:r>
                  </m:oMath>
                </a14:m>
                <a:r>
                  <a:rPr lang="en-US" altLang="zh-TW" dirty="0" smtClean="0"/>
                  <a:t>.</a:t>
                </a:r>
              </a:p>
              <a:p>
                <a:endParaRPr lang="en-US" altLang="zh-TW" dirty="0"/>
              </a:p>
              <a:p>
                <a:r>
                  <a:rPr lang="en-US" altLang="zh-TW" dirty="0" smtClean="0"/>
                  <a:t>Therefore this observer has no angular momentum with respect to the BH.</a:t>
                </a:r>
                <a:endParaRPr lang="zh-TW" altLang="en-US" dirty="0"/>
              </a:p>
            </p:txBody>
          </p:sp>
        </mc:Choice>
        <mc:Fallback xmlns="">
          <p:sp>
            <p:nvSpPr>
              <p:cNvPr id="9" name="Rectangle 8"/>
              <p:cNvSpPr>
                <a:spLocks noRot="1" noChangeAspect="1" noMove="1" noResize="1" noEditPoints="1" noAdjustHandles="1" noChangeArrowheads="1" noChangeShapeType="1" noTextEdit="1"/>
              </p:cNvSpPr>
              <p:nvPr/>
            </p:nvSpPr>
            <p:spPr>
              <a:xfrm>
                <a:off x="635934" y="5397996"/>
                <a:ext cx="7872132" cy="1200329"/>
              </a:xfrm>
              <a:prstGeom prst="rect">
                <a:avLst/>
              </a:prstGeom>
              <a:blipFill rotWithShape="1">
                <a:blip r:embed="rId5"/>
                <a:stretch>
                  <a:fillRect l="-619" t="-2538" b="-710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5118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22222E-6 -4.44444E-6 L 0.13177 -0.11041 " pathEditMode="relative" rAng="0" ptsTypes="AA">
                                      <p:cBhvr>
                                        <p:cTn id="6" dur="2000" fill="hold"/>
                                        <p:tgtEl>
                                          <p:spTgt spid="5"/>
                                        </p:tgtEl>
                                        <p:attrNameLst>
                                          <p:attrName>ppt_x</p:attrName>
                                          <p:attrName>ppt_y</p:attrName>
                                        </p:attrNameLst>
                                      </p:cBhvr>
                                      <p:rCtr x="6580" y="-5532"/>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45" presetClass="entr" presetSubtype="0" fill="hold" nodeType="with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2000"/>
                                        <p:tgtEl>
                                          <p:spTgt spid="9">
                                            <p:txEl>
                                              <p:pRg st="0" end="0"/>
                                            </p:txEl>
                                          </p:spTgt>
                                        </p:tgtEl>
                                      </p:cBhvr>
                                    </p:animEffect>
                                    <p:anim calcmode="lin" valueType="num">
                                      <p:cBhvr>
                                        <p:cTn id="17" dur="2000" fill="hold"/>
                                        <p:tgtEl>
                                          <p:spTgt spid="9">
                                            <p:txEl>
                                              <p:pRg st="0" end="0"/>
                                            </p:txEl>
                                          </p:spTgt>
                                        </p:tgtEl>
                                        <p:attrNameLst>
                                          <p:attrName>ppt_w</p:attrName>
                                        </p:attrNameLst>
                                      </p:cBhvr>
                                      <p:tavLst>
                                        <p:tav tm="0" fmla="#ppt_w*sin(2.5*pi*$)">
                                          <p:val>
                                            <p:fltVal val="0"/>
                                          </p:val>
                                        </p:tav>
                                        <p:tav tm="100000">
                                          <p:val>
                                            <p:fltVal val="1"/>
                                          </p:val>
                                        </p:tav>
                                      </p:tavLst>
                                    </p:anim>
                                    <p:anim calcmode="lin" valueType="num">
                                      <p:cBhvr>
                                        <p:cTn id="18" dur="2000" fill="hold"/>
                                        <p:tgtEl>
                                          <p:spTgt spid="9">
                                            <p:txEl>
                                              <p:pRg st="0" end="0"/>
                                            </p:txEl>
                                          </p:spTgt>
                                        </p:tgtEl>
                                        <p:attrNameLst>
                                          <p:attrName>ppt_h</p:attrName>
                                        </p:attrNameLst>
                                      </p:cBhvr>
                                      <p:tavLst>
                                        <p:tav tm="0">
                                          <p:val>
                                            <p:strVal val="#ppt_h"/>
                                          </p:val>
                                        </p:tav>
                                        <p:tav tm="100000">
                                          <p:val>
                                            <p:strVal val="#ppt_h"/>
                                          </p:val>
                                        </p:tav>
                                      </p:tavLst>
                                    </p:anim>
                                  </p:childTnLst>
                                </p:cTn>
                              </p:par>
                              <p:par>
                                <p:cTn id="19" presetID="45" presetClass="entr" presetSubtype="0" fill="hold" nodeType="with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2000"/>
                                        <p:tgtEl>
                                          <p:spTgt spid="9">
                                            <p:txEl>
                                              <p:pRg st="2" end="2"/>
                                            </p:txEl>
                                          </p:spTgt>
                                        </p:tgtEl>
                                      </p:cBhvr>
                                    </p:animEffect>
                                    <p:anim calcmode="lin" valueType="num">
                                      <p:cBhvr>
                                        <p:cTn id="22" dur="2000" fill="hold"/>
                                        <p:tgtEl>
                                          <p:spTgt spid="9">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9">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57200" y="0"/>
            <a:ext cx="8229600" cy="1143000"/>
          </a:xfrm>
        </p:spPr>
        <p:txBody>
          <a:bodyPr>
            <a:normAutofit/>
          </a:bodyPr>
          <a:lstStyle/>
          <a:p>
            <a:r>
              <a:rPr lang="en-US" altLang="zh-TW" dirty="0" smtClean="0">
                <a:ea typeface="Cambria Math" pitchFamily="18" charset="0"/>
              </a:rPr>
              <a:t>Boyer-Lindquist frame (BL)</a:t>
            </a:r>
            <a:endParaRPr lang="zh-TW" altLang="en-US" dirty="0"/>
          </a:p>
        </p:txBody>
      </p:sp>
      <p:grpSp>
        <p:nvGrpSpPr>
          <p:cNvPr id="14" name="Group 13"/>
          <p:cNvGrpSpPr/>
          <p:nvPr/>
        </p:nvGrpSpPr>
        <p:grpSpPr>
          <a:xfrm>
            <a:off x="65290" y="1035807"/>
            <a:ext cx="5289306" cy="4310550"/>
            <a:chOff x="167778" y="1462694"/>
            <a:chExt cx="5515621" cy="4535434"/>
          </a:xfrm>
        </p:grpSpPr>
        <p:pic>
          <p:nvPicPr>
            <p:cNvPr id="15" name="Picture 14" descr="G:\Desktop\Black Hole Astrophysics\Textbook circle\08 Ch 6.5.2.&amp;6.6.2.2&amp;7.1~7.3\Triangles_(spherical_geometry)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78" y="1462694"/>
              <a:ext cx="5515621" cy="4535434"/>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3213036" y="3158705"/>
              <a:ext cx="2441314" cy="2412536"/>
              <a:chOff x="3996567" y="2755868"/>
              <a:chExt cx="4023483" cy="3976056"/>
            </a:xfrm>
          </p:grpSpPr>
          <p:pic>
            <p:nvPicPr>
              <p:cNvPr id="17" name="Picture 16" descr="G:\Desktop\Black Hole Astrophysics\Textbook circle\08 Ch 6.5.2.&amp;6.6.2.2&amp;7.1~7.3\Triangles_(spherical_geometry)_s.jpg"/>
              <p:cNvPicPr>
                <a:picLocks noChangeAspect="1" noChangeArrowheads="1"/>
              </p:cNvPicPr>
              <p:nvPr/>
            </p:nvPicPr>
            <p:blipFill rotWithShape="1">
              <a:blip r:embed="rId2">
                <a:extLst>
                  <a:ext uri="{28A0092B-C50C-407E-A947-70E740481C1C}">
                    <a14:useLocalDpi xmlns:a14="http://schemas.microsoft.com/office/drawing/2010/main" val="0"/>
                  </a:ext>
                </a:extLst>
              </a:blip>
              <a:srcRect l="55059" t="37297" b="8693"/>
              <a:stretch/>
            </p:blipFill>
            <p:spPr bwMode="auto">
              <a:xfrm>
                <a:off x="3996567" y="2755868"/>
                <a:ext cx="4023483" cy="397605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G:\Desktop\Black Hole Astrophysics\Textbook circle\09 Ch7.4\vehi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789639" flipH="1">
                <a:off x="5311063" y="4549105"/>
                <a:ext cx="1252103" cy="940234"/>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p:cNvCxnSpPr/>
              <p:nvPr/>
            </p:nvCxnSpPr>
            <p:spPr>
              <a:xfrm flipV="1">
                <a:off x="5937114" y="4592536"/>
                <a:ext cx="1387611" cy="777994"/>
              </a:xfrm>
              <a:prstGeom prst="straightConnector1">
                <a:avLst/>
              </a:prstGeom>
              <a:ln w="635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20" name="Picture 3" descr="G:\Desktop\Black Hole Astrophysics\Textbook circle\09 Ch7.4\vehi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789639" flipH="1">
                <a:off x="5311063" y="4549106"/>
                <a:ext cx="1252103" cy="94023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G:\Desktop\Black Hole Astrophysics\Textbook circle\09 Ch7.4\vehi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789639" flipH="1">
                <a:off x="6543323" y="3776432"/>
                <a:ext cx="1252103" cy="940234"/>
              </a:xfrm>
              <a:prstGeom prst="rect">
                <a:avLst/>
              </a:prstGeom>
              <a:noFill/>
              <a:extLst>
                <a:ext uri="{909E8E84-426E-40DD-AFC4-6F175D3DCCD1}">
                  <a14:hiddenFill xmlns:a14="http://schemas.microsoft.com/office/drawing/2010/main">
                    <a:solidFill>
                      <a:srgbClr val="FFFFFF"/>
                    </a:solidFill>
                  </a14:hiddenFill>
                </a:ext>
              </a:extLst>
            </p:spPr>
          </p:pic>
        </p:grpSp>
      </p:grpSp>
      <mc:AlternateContent xmlns:mc="http://schemas.openxmlformats.org/markup-compatibility/2006" xmlns:a14="http://schemas.microsoft.com/office/drawing/2010/main">
        <mc:Choice Requires="a14">
          <p:sp>
            <p:nvSpPr>
              <p:cNvPr id="22" name="TextBox 21"/>
              <p:cNvSpPr txBox="1"/>
              <p:nvPr/>
            </p:nvSpPr>
            <p:spPr>
              <a:xfrm>
                <a:off x="5354596" y="1205206"/>
                <a:ext cx="3665837" cy="3639266"/>
              </a:xfrm>
              <a:prstGeom prst="rect">
                <a:avLst/>
              </a:prstGeom>
              <a:noFill/>
            </p:spPr>
            <p:txBody>
              <a:bodyPr wrap="square" rtlCol="0">
                <a:spAutoFit/>
              </a:bodyPr>
              <a:lstStyle/>
              <a:p>
                <a:r>
                  <a:rPr lang="en-US" altLang="zh-TW" dirty="0" smtClean="0">
                    <a:latin typeface="Cambria Math" pitchFamily="18" charset="0"/>
                    <a:ea typeface="Cambria Math" pitchFamily="18" charset="0"/>
                  </a:rPr>
                  <a:t>This is a global coordinate, just like the SH frame used for Schwarzschild BH. </a:t>
                </a:r>
              </a:p>
              <a:p>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For this coordinate, the metric is the one we presented earlier </a:t>
                </a:r>
                <a:endParaRPr lang="en-US" altLang="zh-TW" dirty="0">
                  <a:latin typeface="Cambria Math" pitchFamily="18" charset="0"/>
                  <a:ea typeface="Cambria Math" pitchFamily="18" charset="0"/>
                </a:endParaRPr>
              </a:p>
              <a:p>
                <a:pPr/>
                <a14:m>
                  <m:oMathPara xmlns:m="http://schemas.openxmlformats.org/officeDocument/2006/math">
                    <m:oMathParaPr>
                      <m:jc m:val="centerGroup"/>
                    </m:oMathParaPr>
                    <m:oMath xmlns:m="http://schemas.openxmlformats.org/officeDocument/2006/math">
                      <m:sSub>
                        <m:sSubPr>
                          <m:ctrlPr>
                            <a:rPr lang="zh-TW" altLang="en-US" sz="1100" i="1">
                              <a:latin typeface="Cambria Math"/>
                            </a:rPr>
                          </m:ctrlPr>
                        </m:sSubPr>
                        <m:e>
                          <m:d>
                            <m:dPr>
                              <m:ctrlPr>
                                <a:rPr lang="zh-TW" altLang="en-US" sz="1100" i="1">
                                  <a:latin typeface="Cambria Math"/>
                                </a:rPr>
                              </m:ctrlPr>
                            </m:dPr>
                            <m:e>
                              <m:sSubSup>
                                <m:sSubSupPr>
                                  <m:ctrlPr>
                                    <a:rPr lang="zh-TW" altLang="en-US" sz="1100" i="1">
                                      <a:latin typeface="Cambria Math"/>
                                    </a:rPr>
                                  </m:ctrlPr>
                                </m:sSubSupPr>
                                <m:e>
                                  <m:r>
                                    <a:rPr lang="zh-TW" altLang="en-US" sz="1100" i="1">
                                      <a:latin typeface="Cambria Math"/>
                                    </a:rPr>
                                    <m:t>𝑔</m:t>
                                  </m:r>
                                </m:e>
                                <m:sub>
                                  <m:r>
                                    <m:rPr>
                                      <m:sty m:val="p"/>
                                    </m:rPr>
                                    <a:rPr lang="zh-TW" altLang="en-US" sz="1100">
                                      <a:latin typeface="Cambria Math"/>
                                    </a:rPr>
                                    <m:t>BL</m:t>
                                  </m:r>
                                </m:sub>
                                <m:sup>
                                  <m:r>
                                    <m:rPr>
                                      <m:sty m:val="p"/>
                                    </m:rPr>
                                    <a:rPr lang="zh-TW" altLang="en-US" sz="1100">
                                      <a:latin typeface="Cambria Math"/>
                                    </a:rPr>
                                    <m:t>KER</m:t>
                                  </m:r>
                                </m:sup>
                              </m:sSubSup>
                            </m:e>
                          </m:d>
                        </m:e>
                        <m:sub>
                          <m:r>
                            <m:rPr>
                              <m:sty m:val="p"/>
                            </m:rPr>
                            <a:rPr lang="zh-TW" altLang="en-US" sz="1100">
                              <a:latin typeface="Cambria Math"/>
                            </a:rPr>
                            <m:t>αβ</m:t>
                          </m:r>
                        </m:sub>
                      </m:sSub>
                      <m:r>
                        <a:rPr lang="zh-TW" altLang="en-US" sz="1100">
                          <a:latin typeface="Cambria Math"/>
                        </a:rPr>
                        <m:t>=</m:t>
                      </m:r>
                      <m:d>
                        <m:dPr>
                          <m:ctrlPr>
                            <a:rPr lang="zh-TW" altLang="en-US" sz="1100" i="1">
                              <a:latin typeface="Cambria Math"/>
                            </a:rPr>
                          </m:ctrlPr>
                        </m:dPr>
                        <m:e>
                          <m:m>
                            <m:mPr>
                              <m:mcs>
                                <m:mc>
                                  <m:mcPr>
                                    <m:count m:val="4"/>
                                    <m:mcJc m:val="center"/>
                                  </m:mcPr>
                                </m:mc>
                              </m:mcs>
                              <m:ctrlPr>
                                <a:rPr lang="zh-TW" altLang="en-US" sz="1100" i="1">
                                  <a:latin typeface="Cambria Math"/>
                                </a:rPr>
                              </m:ctrlPr>
                            </m:mPr>
                            <m:mr>
                              <m:e>
                                <m:r>
                                  <a:rPr lang="zh-TW" altLang="en-US" sz="1100">
                                    <a:latin typeface="Cambria Math"/>
                                  </a:rPr>
                                  <m:t>−</m:t>
                                </m:r>
                                <m:d>
                                  <m:dPr>
                                    <m:ctrlPr>
                                      <a:rPr lang="zh-TW" altLang="en-US" sz="1100" i="1">
                                        <a:latin typeface="Cambria Math"/>
                                      </a:rPr>
                                    </m:ctrlPr>
                                  </m:dPr>
                                  <m:e>
                                    <m:r>
                                      <a:rPr lang="zh-TW" altLang="en-US" sz="1100">
                                        <a:latin typeface="Cambria Math"/>
                                      </a:rPr>
                                      <m:t>1−</m:t>
                                    </m:r>
                                    <m:f>
                                      <m:fPr>
                                        <m:ctrlPr>
                                          <a:rPr lang="zh-TW" altLang="en-US" sz="1100" i="1">
                                            <a:latin typeface="Cambria Math"/>
                                          </a:rPr>
                                        </m:ctrlPr>
                                      </m:fPr>
                                      <m:num>
                                        <m:r>
                                          <a:rPr lang="zh-TW" altLang="en-US" sz="1100">
                                            <a:latin typeface="Cambria Math"/>
                                          </a:rPr>
                                          <m:t>2⁢</m:t>
                                        </m:r>
                                        <m:sSub>
                                          <m:sSubPr>
                                            <m:ctrlPr>
                                              <a:rPr lang="zh-TW" altLang="en-US" sz="1100" i="1">
                                                <a:latin typeface="Cambria Math"/>
                                              </a:rPr>
                                            </m:ctrlPr>
                                          </m:sSubPr>
                                          <m:e>
                                            <m:r>
                                              <a:rPr lang="zh-TW" altLang="en-US" sz="1100" i="1">
                                                <a:latin typeface="Cambria Math"/>
                                              </a:rPr>
                                              <m:t>𝑟</m:t>
                                            </m:r>
                                          </m:e>
                                          <m:sub>
                                            <m:r>
                                              <a:rPr lang="zh-TW" altLang="en-US" sz="1100" i="1">
                                                <a:latin typeface="Cambria Math"/>
                                              </a:rPr>
                                              <m:t>𝑔</m:t>
                                            </m:r>
                                          </m:sub>
                                        </m:sSub>
                                        <m:r>
                                          <a:rPr lang="zh-TW" altLang="en-US" sz="1100">
                                            <a:latin typeface="Cambria Math"/>
                                          </a:rPr>
                                          <m:t>⁢</m:t>
                                        </m:r>
                                        <m:r>
                                          <a:rPr lang="zh-TW" altLang="en-US" sz="1100" i="1">
                                            <a:latin typeface="Cambria Math"/>
                                          </a:rPr>
                                          <m:t>𝑟</m:t>
                                        </m:r>
                                      </m:num>
                                      <m:den>
                                        <m:sSup>
                                          <m:sSupPr>
                                            <m:ctrlPr>
                                              <a:rPr lang="zh-TW" altLang="en-US" sz="1100" i="1">
                                                <a:latin typeface="Cambria Math"/>
                                              </a:rPr>
                                            </m:ctrlPr>
                                          </m:sSupPr>
                                          <m:e>
                                            <m:r>
                                              <a:rPr lang="zh-TW" altLang="en-US" sz="1100" i="1">
                                                <a:latin typeface="Cambria Math"/>
                                              </a:rPr>
                                              <m:t>𝜌</m:t>
                                            </m:r>
                                          </m:e>
                                          <m:sup>
                                            <m:r>
                                              <a:rPr lang="zh-TW" altLang="en-US" sz="1100">
                                                <a:latin typeface="Cambria Math"/>
                                              </a:rPr>
                                              <m:t>2</m:t>
                                            </m:r>
                                          </m:sup>
                                        </m:sSup>
                                      </m:den>
                                    </m:f>
                                  </m:e>
                                </m:d>
                                <m:r>
                                  <a:rPr lang="zh-TW" altLang="en-US" sz="1100">
                                    <a:latin typeface="Cambria Math"/>
                                  </a:rPr>
                                  <m:t>⁢</m:t>
                                </m:r>
                                <m:sSup>
                                  <m:sSupPr>
                                    <m:ctrlPr>
                                      <a:rPr lang="zh-TW" altLang="en-US" sz="1100" i="1">
                                        <a:latin typeface="Cambria Math"/>
                                      </a:rPr>
                                    </m:ctrlPr>
                                  </m:sSupPr>
                                  <m:e>
                                    <m:r>
                                      <a:rPr lang="zh-TW" altLang="en-US" sz="1100" i="1">
                                        <a:latin typeface="Cambria Math"/>
                                      </a:rPr>
                                      <m:t>𝑐</m:t>
                                    </m:r>
                                  </m:e>
                                  <m:sup>
                                    <m:r>
                                      <a:rPr lang="zh-TW" altLang="en-US" sz="1100">
                                        <a:latin typeface="Cambria Math"/>
                                      </a:rPr>
                                      <m:t>2</m:t>
                                    </m:r>
                                  </m:sup>
                                </m:sSup>
                              </m:e>
                              <m:e>
                                <m:r>
                                  <a:rPr lang="zh-TW" altLang="en-US" sz="1100">
                                    <a:latin typeface="Cambria Math"/>
                                  </a:rPr>
                                  <m:t>0</m:t>
                                </m:r>
                              </m:e>
                              <m:e>
                                <m:r>
                                  <a:rPr lang="zh-TW" altLang="en-US" sz="1100">
                                    <a:latin typeface="Cambria Math"/>
                                  </a:rPr>
                                  <m:t>0</m:t>
                                </m:r>
                              </m:e>
                              <m:e>
                                <m:r>
                                  <a:rPr lang="zh-TW" altLang="en-US" sz="1100">
                                    <a:latin typeface="Cambria Math"/>
                                  </a:rPr>
                                  <m:t>−</m:t>
                                </m:r>
                                <m:f>
                                  <m:fPr>
                                    <m:ctrlPr>
                                      <a:rPr lang="zh-TW" altLang="en-US" sz="1100" i="1">
                                        <a:latin typeface="Cambria Math"/>
                                      </a:rPr>
                                    </m:ctrlPr>
                                  </m:fPr>
                                  <m:num>
                                    <m:sSup>
                                      <m:sSupPr>
                                        <m:ctrlPr>
                                          <a:rPr lang="zh-TW" altLang="en-US" sz="1100" i="1">
                                            <a:latin typeface="Cambria Math"/>
                                          </a:rPr>
                                        </m:ctrlPr>
                                      </m:sSupPr>
                                      <m:e>
                                        <m:r>
                                          <m:rPr>
                                            <m:sty m:val="p"/>
                                          </m:rPr>
                                          <a:rPr lang="zh-TW" altLang="en-US" sz="1100">
                                            <a:latin typeface="Cambria Math"/>
                                          </a:rPr>
                                          <m:t>ωΣ</m:t>
                                        </m:r>
                                      </m:e>
                                      <m:sup>
                                        <m:r>
                                          <a:rPr lang="zh-TW" altLang="en-US" sz="1100">
                                            <a:latin typeface="Cambria Math"/>
                                          </a:rPr>
                                          <m:t>2</m:t>
                                        </m:r>
                                      </m:sup>
                                    </m:sSup>
                                    <m:r>
                                      <a:rPr lang="zh-TW" altLang="en-US" sz="1100">
                                        <a:latin typeface="Cambria Math"/>
                                      </a:rPr>
                                      <m:t>⁢</m:t>
                                    </m:r>
                                    <m:sSup>
                                      <m:sSupPr>
                                        <m:ctrlPr>
                                          <a:rPr lang="zh-TW" altLang="en-US" sz="1100" i="1">
                                            <a:latin typeface="Cambria Math"/>
                                          </a:rPr>
                                        </m:ctrlPr>
                                      </m:sSupPr>
                                      <m:e>
                                        <m:r>
                                          <m:rPr>
                                            <m:sty m:val="p"/>
                                          </m:rPr>
                                          <a:rPr lang="zh-TW" altLang="en-US" sz="1100">
                                            <a:latin typeface="Cambria Math"/>
                                          </a:rPr>
                                          <m:t>sin</m:t>
                                        </m:r>
                                      </m:e>
                                      <m:sup>
                                        <m:r>
                                          <a:rPr lang="zh-TW" altLang="en-US" sz="1100">
                                            <a:latin typeface="Cambria Math"/>
                                          </a:rPr>
                                          <m:t>2</m:t>
                                        </m:r>
                                      </m:sup>
                                    </m:sSup>
                                    <m:r>
                                      <a:rPr lang="zh-TW" altLang="en-US" sz="1100">
                                        <a:latin typeface="Cambria Math"/>
                                      </a:rPr>
                                      <m:t>⁢</m:t>
                                    </m:r>
                                    <m:r>
                                      <a:rPr lang="zh-TW" altLang="en-US" sz="1100" i="1">
                                        <a:latin typeface="Cambria Math"/>
                                      </a:rPr>
                                      <m:t>𝜃</m:t>
                                    </m:r>
                                  </m:num>
                                  <m:den>
                                    <m:sSup>
                                      <m:sSupPr>
                                        <m:ctrlPr>
                                          <a:rPr lang="zh-TW" altLang="en-US" sz="1100" i="1">
                                            <a:latin typeface="Cambria Math"/>
                                          </a:rPr>
                                        </m:ctrlPr>
                                      </m:sSupPr>
                                      <m:e>
                                        <m:r>
                                          <a:rPr lang="zh-TW" altLang="en-US" sz="1100" i="1">
                                            <a:latin typeface="Cambria Math"/>
                                          </a:rPr>
                                          <m:t>𝜌</m:t>
                                        </m:r>
                                      </m:e>
                                      <m:sup>
                                        <m:r>
                                          <a:rPr lang="zh-TW" altLang="en-US" sz="1100">
                                            <a:latin typeface="Cambria Math"/>
                                          </a:rPr>
                                          <m:t>2</m:t>
                                        </m:r>
                                      </m:sup>
                                    </m:sSup>
                                  </m:den>
                                </m:f>
                              </m:e>
                            </m:mr>
                            <m:mr>
                              <m:e>
                                <m:r>
                                  <a:rPr lang="zh-TW" altLang="en-US" sz="1100">
                                    <a:latin typeface="Cambria Math"/>
                                  </a:rPr>
                                  <m:t>0</m:t>
                                </m:r>
                              </m:e>
                              <m:e>
                                <m:f>
                                  <m:fPr>
                                    <m:ctrlPr>
                                      <a:rPr lang="zh-TW" altLang="en-US" sz="1100" i="1">
                                        <a:latin typeface="Cambria Math"/>
                                      </a:rPr>
                                    </m:ctrlPr>
                                  </m:fPr>
                                  <m:num>
                                    <m:sSup>
                                      <m:sSupPr>
                                        <m:ctrlPr>
                                          <a:rPr lang="zh-TW" altLang="en-US" sz="1100" i="1">
                                            <a:latin typeface="Cambria Math"/>
                                          </a:rPr>
                                        </m:ctrlPr>
                                      </m:sSupPr>
                                      <m:e>
                                        <m:r>
                                          <a:rPr lang="zh-TW" altLang="en-US" sz="1100" i="1">
                                            <a:latin typeface="Cambria Math"/>
                                          </a:rPr>
                                          <m:t>𝜌</m:t>
                                        </m:r>
                                      </m:e>
                                      <m:sup>
                                        <m:r>
                                          <a:rPr lang="zh-TW" altLang="en-US" sz="1100">
                                            <a:latin typeface="Cambria Math"/>
                                          </a:rPr>
                                          <m:t>2</m:t>
                                        </m:r>
                                      </m:sup>
                                    </m:sSup>
                                  </m:num>
                                  <m:den>
                                    <m:r>
                                      <a:rPr lang="zh-TW" altLang="en-US" sz="1100" i="1">
                                        <a:latin typeface="Cambria Math"/>
                                      </a:rPr>
                                      <m:t>𝛥</m:t>
                                    </m:r>
                                  </m:den>
                                </m:f>
                              </m:e>
                              <m:e>
                                <m:r>
                                  <a:rPr lang="zh-TW" altLang="en-US" sz="1100">
                                    <a:latin typeface="Cambria Math"/>
                                  </a:rPr>
                                  <m:t>0</m:t>
                                </m:r>
                              </m:e>
                              <m:e>
                                <m:r>
                                  <a:rPr lang="zh-TW" altLang="en-US" sz="1100">
                                    <a:latin typeface="Cambria Math"/>
                                  </a:rPr>
                                  <m:t>0</m:t>
                                </m:r>
                              </m:e>
                            </m:mr>
                            <m:mr>
                              <m:e>
                                <m:r>
                                  <a:rPr lang="zh-TW" altLang="en-US" sz="1100">
                                    <a:latin typeface="Cambria Math"/>
                                  </a:rPr>
                                  <m:t>0</m:t>
                                </m:r>
                              </m:e>
                              <m:e>
                                <m:r>
                                  <a:rPr lang="zh-TW" altLang="en-US" sz="1100">
                                    <a:latin typeface="Cambria Math"/>
                                  </a:rPr>
                                  <m:t>0</m:t>
                                </m:r>
                              </m:e>
                              <m:e>
                                <m:sSup>
                                  <m:sSupPr>
                                    <m:ctrlPr>
                                      <a:rPr lang="zh-TW" altLang="en-US" sz="1100" i="1">
                                        <a:latin typeface="Cambria Math"/>
                                      </a:rPr>
                                    </m:ctrlPr>
                                  </m:sSupPr>
                                  <m:e>
                                    <m:r>
                                      <a:rPr lang="zh-TW" altLang="en-US" sz="1100" i="1">
                                        <a:latin typeface="Cambria Math"/>
                                      </a:rPr>
                                      <m:t>𝜌</m:t>
                                    </m:r>
                                  </m:e>
                                  <m:sup>
                                    <m:r>
                                      <a:rPr lang="zh-TW" altLang="en-US" sz="1100">
                                        <a:latin typeface="Cambria Math"/>
                                      </a:rPr>
                                      <m:t>2</m:t>
                                    </m:r>
                                  </m:sup>
                                </m:sSup>
                              </m:e>
                              <m:e>
                                <m:r>
                                  <a:rPr lang="zh-TW" altLang="en-US" sz="1100">
                                    <a:latin typeface="Cambria Math"/>
                                  </a:rPr>
                                  <m:t>0</m:t>
                                </m:r>
                              </m:e>
                            </m:mr>
                            <m:mr>
                              <m:e>
                                <m:r>
                                  <a:rPr lang="zh-TW" altLang="en-US" sz="1100">
                                    <a:latin typeface="Cambria Math"/>
                                  </a:rPr>
                                  <m:t>−</m:t>
                                </m:r>
                                <m:f>
                                  <m:fPr>
                                    <m:ctrlPr>
                                      <a:rPr lang="zh-TW" altLang="en-US" sz="1100" i="1">
                                        <a:latin typeface="Cambria Math"/>
                                      </a:rPr>
                                    </m:ctrlPr>
                                  </m:fPr>
                                  <m:num>
                                    <m:sSup>
                                      <m:sSupPr>
                                        <m:ctrlPr>
                                          <a:rPr lang="zh-TW" altLang="en-US" sz="1100" i="1">
                                            <a:latin typeface="Cambria Math"/>
                                          </a:rPr>
                                        </m:ctrlPr>
                                      </m:sSupPr>
                                      <m:e>
                                        <m:r>
                                          <m:rPr>
                                            <m:sty m:val="p"/>
                                          </m:rPr>
                                          <a:rPr lang="zh-TW" altLang="en-US" sz="1100">
                                            <a:latin typeface="Cambria Math"/>
                                          </a:rPr>
                                          <m:t>ωΣ</m:t>
                                        </m:r>
                                      </m:e>
                                      <m:sup>
                                        <m:r>
                                          <a:rPr lang="zh-TW" altLang="en-US" sz="1100">
                                            <a:latin typeface="Cambria Math"/>
                                          </a:rPr>
                                          <m:t>2</m:t>
                                        </m:r>
                                      </m:sup>
                                    </m:sSup>
                                    <m:r>
                                      <a:rPr lang="zh-TW" altLang="en-US" sz="1100">
                                        <a:latin typeface="Cambria Math"/>
                                      </a:rPr>
                                      <m:t>⁢</m:t>
                                    </m:r>
                                    <m:sSup>
                                      <m:sSupPr>
                                        <m:ctrlPr>
                                          <a:rPr lang="zh-TW" altLang="en-US" sz="1100" i="1">
                                            <a:latin typeface="Cambria Math"/>
                                          </a:rPr>
                                        </m:ctrlPr>
                                      </m:sSupPr>
                                      <m:e>
                                        <m:r>
                                          <m:rPr>
                                            <m:sty m:val="p"/>
                                          </m:rPr>
                                          <a:rPr lang="zh-TW" altLang="en-US" sz="1100">
                                            <a:latin typeface="Cambria Math"/>
                                          </a:rPr>
                                          <m:t>sin</m:t>
                                        </m:r>
                                      </m:e>
                                      <m:sup>
                                        <m:r>
                                          <a:rPr lang="zh-TW" altLang="en-US" sz="1100">
                                            <a:latin typeface="Cambria Math"/>
                                          </a:rPr>
                                          <m:t>2</m:t>
                                        </m:r>
                                      </m:sup>
                                    </m:sSup>
                                    <m:r>
                                      <a:rPr lang="zh-TW" altLang="en-US" sz="1100">
                                        <a:latin typeface="Cambria Math"/>
                                      </a:rPr>
                                      <m:t>⁢</m:t>
                                    </m:r>
                                    <m:r>
                                      <a:rPr lang="zh-TW" altLang="en-US" sz="1100" i="1">
                                        <a:latin typeface="Cambria Math"/>
                                      </a:rPr>
                                      <m:t>𝜃</m:t>
                                    </m:r>
                                  </m:num>
                                  <m:den>
                                    <m:sSup>
                                      <m:sSupPr>
                                        <m:ctrlPr>
                                          <a:rPr lang="zh-TW" altLang="en-US" sz="1100" i="1">
                                            <a:latin typeface="Cambria Math"/>
                                          </a:rPr>
                                        </m:ctrlPr>
                                      </m:sSupPr>
                                      <m:e>
                                        <m:r>
                                          <a:rPr lang="zh-TW" altLang="en-US" sz="1100" i="1">
                                            <a:latin typeface="Cambria Math"/>
                                          </a:rPr>
                                          <m:t>𝜌</m:t>
                                        </m:r>
                                      </m:e>
                                      <m:sup>
                                        <m:r>
                                          <a:rPr lang="zh-TW" altLang="en-US" sz="1100">
                                            <a:latin typeface="Cambria Math"/>
                                          </a:rPr>
                                          <m:t>2</m:t>
                                        </m:r>
                                      </m:sup>
                                    </m:sSup>
                                  </m:den>
                                </m:f>
                              </m:e>
                              <m:e>
                                <m:r>
                                  <a:rPr lang="zh-TW" altLang="en-US" sz="1100">
                                    <a:latin typeface="Cambria Math"/>
                                  </a:rPr>
                                  <m:t>0</m:t>
                                </m:r>
                              </m:e>
                              <m:e>
                                <m:r>
                                  <a:rPr lang="zh-TW" altLang="en-US" sz="1100">
                                    <a:latin typeface="Cambria Math"/>
                                  </a:rPr>
                                  <m:t>0</m:t>
                                </m:r>
                              </m:e>
                              <m:e>
                                <m:f>
                                  <m:fPr>
                                    <m:ctrlPr>
                                      <a:rPr lang="zh-TW" altLang="en-US" sz="1100" i="1">
                                        <a:latin typeface="Cambria Math"/>
                                      </a:rPr>
                                    </m:ctrlPr>
                                  </m:fPr>
                                  <m:num>
                                    <m:sSup>
                                      <m:sSupPr>
                                        <m:ctrlPr>
                                          <a:rPr lang="zh-TW" altLang="en-US" sz="1100" i="1">
                                            <a:latin typeface="Cambria Math"/>
                                          </a:rPr>
                                        </m:ctrlPr>
                                      </m:sSupPr>
                                      <m:e>
                                        <m:r>
                                          <a:rPr lang="zh-TW" altLang="en-US" sz="1100" i="1">
                                            <a:latin typeface="Cambria Math"/>
                                          </a:rPr>
                                          <m:t>𝛴</m:t>
                                        </m:r>
                                      </m:e>
                                      <m:sup>
                                        <m:r>
                                          <a:rPr lang="zh-TW" altLang="en-US" sz="1100">
                                            <a:latin typeface="Cambria Math"/>
                                          </a:rPr>
                                          <m:t>2</m:t>
                                        </m:r>
                                      </m:sup>
                                    </m:sSup>
                                  </m:num>
                                  <m:den>
                                    <m:sSup>
                                      <m:sSupPr>
                                        <m:ctrlPr>
                                          <a:rPr lang="zh-TW" altLang="en-US" sz="1100" i="1">
                                            <a:latin typeface="Cambria Math"/>
                                          </a:rPr>
                                        </m:ctrlPr>
                                      </m:sSupPr>
                                      <m:e>
                                        <m:r>
                                          <a:rPr lang="zh-TW" altLang="en-US" sz="1100" i="1">
                                            <a:latin typeface="Cambria Math"/>
                                          </a:rPr>
                                          <m:t>𝜌</m:t>
                                        </m:r>
                                      </m:e>
                                      <m:sup>
                                        <m:r>
                                          <a:rPr lang="zh-TW" altLang="en-US" sz="1100">
                                            <a:latin typeface="Cambria Math"/>
                                          </a:rPr>
                                          <m:t>2</m:t>
                                        </m:r>
                                      </m:sup>
                                    </m:sSup>
                                  </m:den>
                                </m:f>
                                <m:r>
                                  <a:rPr lang="zh-TW" altLang="en-US" sz="1100">
                                    <a:latin typeface="Cambria Math"/>
                                  </a:rPr>
                                  <m:t>⁢</m:t>
                                </m:r>
                                <m:sSup>
                                  <m:sSupPr>
                                    <m:ctrlPr>
                                      <a:rPr lang="zh-TW" altLang="en-US" sz="1100" i="1">
                                        <a:latin typeface="Cambria Math"/>
                                      </a:rPr>
                                    </m:ctrlPr>
                                  </m:sSupPr>
                                  <m:e>
                                    <m:r>
                                      <m:rPr>
                                        <m:sty m:val="p"/>
                                      </m:rPr>
                                      <a:rPr lang="zh-TW" altLang="en-US" sz="1100">
                                        <a:latin typeface="Cambria Math"/>
                                      </a:rPr>
                                      <m:t>sin</m:t>
                                    </m:r>
                                  </m:e>
                                  <m:sup>
                                    <m:r>
                                      <a:rPr lang="zh-TW" altLang="en-US" sz="1100">
                                        <a:latin typeface="Cambria Math"/>
                                      </a:rPr>
                                      <m:t>2</m:t>
                                    </m:r>
                                  </m:sup>
                                </m:sSup>
                                <m:r>
                                  <a:rPr lang="zh-TW" altLang="en-US" sz="1100">
                                    <a:latin typeface="Cambria Math"/>
                                  </a:rPr>
                                  <m:t>⁢</m:t>
                                </m:r>
                                <m:r>
                                  <a:rPr lang="zh-TW" altLang="en-US" sz="1100" i="1">
                                    <a:latin typeface="Cambria Math"/>
                                  </a:rPr>
                                  <m:t>𝜃</m:t>
                                </m:r>
                              </m:e>
                            </m:mr>
                          </m:m>
                        </m:e>
                      </m:d>
                    </m:oMath>
                  </m:oMathPara>
                </a14:m>
                <a:endParaRPr lang="zh-TW" altLang="en-US" sz="1100" dirty="0"/>
              </a:p>
              <a:p>
                <a:endParaRPr lang="zh-TW" altLang="en-US" dirty="0"/>
              </a:p>
              <a:p>
                <a:endParaRPr lang="zh-TW" altLang="en-US" dirty="0" smtClean="0">
                  <a:latin typeface="Cambria Math" pitchFamily="18" charset="0"/>
                  <a:ea typeface="Cambria Math"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354596" y="1205206"/>
                <a:ext cx="3665837" cy="3639266"/>
              </a:xfrm>
              <a:prstGeom prst="rect">
                <a:avLst/>
              </a:prstGeom>
              <a:blipFill rotWithShape="1">
                <a:blip r:embed="rId4"/>
                <a:stretch>
                  <a:fillRect l="-1329" t="-1005" r="-664"/>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51186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altLang="zh-TW" sz="3200" dirty="0" smtClean="0"/>
              <a:t>Observer at Infinity/Synchronous frame (OIS)</a:t>
            </a:r>
            <a:endParaRPr lang="zh-TW" altLang="en-US" sz="3200" dirty="0"/>
          </a:p>
        </p:txBody>
      </p:sp>
      <p:grpSp>
        <p:nvGrpSpPr>
          <p:cNvPr id="31" name="Group 30"/>
          <p:cNvGrpSpPr/>
          <p:nvPr/>
        </p:nvGrpSpPr>
        <p:grpSpPr>
          <a:xfrm>
            <a:off x="86177" y="905984"/>
            <a:ext cx="3670277" cy="3501649"/>
            <a:chOff x="65289" y="1035807"/>
            <a:chExt cx="4753845" cy="4535434"/>
          </a:xfrm>
        </p:grpSpPr>
        <p:pic>
          <p:nvPicPr>
            <p:cNvPr id="4" name="Picture 3" descr="G:\Desktop\Black Hole Astrophysics\Textbook circle\08 Ch 6.5.2.&amp;6.6.2.2&amp;7.1~7.3\Triangles_(spherical_geometry)_s.jpg"/>
            <p:cNvPicPr>
              <a:picLocks noChangeAspect="1" noChangeArrowheads="1"/>
            </p:cNvPicPr>
            <p:nvPr/>
          </p:nvPicPr>
          <p:blipFill rotWithShape="1">
            <a:blip r:embed="rId2">
              <a:extLst>
                <a:ext uri="{28A0092B-C50C-407E-A947-70E740481C1C}">
                  <a14:useLocalDpi xmlns:a14="http://schemas.microsoft.com/office/drawing/2010/main" val="0"/>
                </a:ext>
              </a:extLst>
            </a:blip>
            <a:srcRect r="13811"/>
            <a:stretch/>
          </p:blipFill>
          <p:spPr bwMode="auto">
            <a:xfrm>
              <a:off x="65289" y="1035807"/>
              <a:ext cx="4753845" cy="453543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Desktop\Black Hole Astrophysics\Textbook circle\10 Ch7.5&amp;7.7\Triangles_(spherical_geometry).jpg"/>
            <p:cNvPicPr>
              <a:picLocks noChangeAspect="1" noChangeArrowheads="1"/>
            </p:cNvPicPr>
            <p:nvPr/>
          </p:nvPicPr>
          <p:blipFill rotWithShape="1">
            <a:blip r:embed="rId3">
              <a:extLst>
                <a:ext uri="{28A0092B-C50C-407E-A947-70E740481C1C}">
                  <a14:useLocalDpi xmlns:a14="http://schemas.microsoft.com/office/drawing/2010/main" val="0"/>
                </a:ext>
              </a:extLst>
            </a:blip>
            <a:srcRect l="31197" t="45378" r="61514" b="44515"/>
            <a:stretch/>
          </p:blipFill>
          <p:spPr bwMode="auto">
            <a:xfrm>
              <a:off x="2442211" y="2600814"/>
              <a:ext cx="2348554" cy="2679174"/>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12" name="Rectangle 11"/>
            <p:cNvSpPr/>
            <p:nvPr/>
          </p:nvSpPr>
          <p:spPr>
            <a:xfrm>
              <a:off x="1738182" y="2982097"/>
              <a:ext cx="486033" cy="6260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 name="Straight Connector 13"/>
            <p:cNvCxnSpPr/>
            <p:nvPr/>
          </p:nvCxnSpPr>
          <p:spPr>
            <a:xfrm flipV="1">
              <a:off x="2224215" y="2600814"/>
              <a:ext cx="217996" cy="3812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24215" y="3608174"/>
              <a:ext cx="217996" cy="168585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0" name="Rectangle 19"/>
              <p:cNvSpPr/>
              <p:nvPr/>
            </p:nvSpPr>
            <p:spPr>
              <a:xfrm>
                <a:off x="3847070" y="905984"/>
                <a:ext cx="5296929" cy="1477328"/>
              </a:xfrm>
              <a:prstGeom prst="rect">
                <a:avLst/>
              </a:prstGeom>
            </p:spPr>
            <p:txBody>
              <a:bodyPr wrap="square">
                <a:spAutoFit/>
              </a:bodyPr>
              <a:lstStyle/>
              <a:p>
                <a:r>
                  <a:rPr lang="en-US" altLang="zh-TW" dirty="0" smtClean="0"/>
                  <a:t>This system rotates with the space around the black hole, is local to each radius r, and has a diagonal metric; but that metric is </a:t>
                </a:r>
                <a:r>
                  <a:rPr lang="en-US" altLang="zh-TW" i="1" u="sng" dirty="0" smtClean="0">
                    <a:solidFill>
                      <a:srgbClr val="0070C0"/>
                    </a:solidFill>
                  </a:rPr>
                  <a:t>not an orthonormal Lorentz/ </a:t>
                </a:r>
                <a:r>
                  <a:rPr lang="en-US" altLang="zh-TW" i="1" u="sng" dirty="0" err="1" smtClean="0">
                    <a:solidFill>
                      <a:srgbClr val="0070C0"/>
                    </a:solidFill>
                  </a:rPr>
                  <a:t>Minkowskian</a:t>
                </a:r>
                <a:r>
                  <a:rPr lang="en-US" altLang="zh-TW" i="1" u="sng" dirty="0" smtClean="0">
                    <a:solidFill>
                      <a:srgbClr val="0070C0"/>
                    </a:solidFill>
                  </a:rPr>
                  <a:t> system . It relates to the BL coordinates simply by </a:t>
                </a:r>
                <a14:m>
                  <m:oMath xmlns:m="http://schemas.openxmlformats.org/officeDocument/2006/math">
                    <m:r>
                      <m:rPr>
                        <m:sty m:val="p"/>
                      </m:rPr>
                      <a:rPr lang="zh-TW" altLang="en-US">
                        <a:latin typeface="Cambria Math"/>
                      </a:rPr>
                      <m:t>dϕ</m:t>
                    </m:r>
                    <m:r>
                      <a:rPr lang="zh-TW" altLang="en-US">
                        <a:latin typeface="Cambria Math"/>
                      </a:rPr>
                      <m:t>′=</m:t>
                    </m:r>
                    <m:r>
                      <m:rPr>
                        <m:sty m:val="p"/>
                      </m:rPr>
                      <a:rPr lang="zh-TW" altLang="en-US">
                        <a:latin typeface="Cambria Math"/>
                      </a:rPr>
                      <m:t>dϕ</m:t>
                    </m:r>
                    <m:r>
                      <a:rPr lang="zh-TW" altLang="en-US">
                        <a:latin typeface="Cambria Math"/>
                      </a:rPr>
                      <m:t>−</m:t>
                    </m:r>
                    <m:r>
                      <m:rPr>
                        <m:sty m:val="p"/>
                      </m:rPr>
                      <a:rPr lang="zh-TW" altLang="en-US">
                        <a:latin typeface="Cambria Math"/>
                      </a:rPr>
                      <m:t>ωdt</m:t>
                    </m:r>
                  </m:oMath>
                </a14:m>
                <a:endParaRPr lang="zh-TW" alt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3847070" y="905984"/>
                <a:ext cx="5296929" cy="1477328"/>
              </a:xfrm>
              <a:prstGeom prst="rect">
                <a:avLst/>
              </a:prstGeom>
              <a:blipFill rotWithShape="1">
                <a:blip r:embed="rId4"/>
                <a:stretch>
                  <a:fillRect l="-921" t="-2066" r="-2992" b="-578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563319" y="2201778"/>
                <a:ext cx="2164182" cy="8971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zh-TW" altLang="en-US" sz="1400" i="1">
                              <a:latin typeface="Cambria Math"/>
                            </a:rPr>
                          </m:ctrlPr>
                        </m:sSubSupPr>
                        <m:e>
                          <m:r>
                            <a:rPr lang="zh-TW" altLang="en-US" sz="1400" i="1">
                              <a:latin typeface="Cambria Math"/>
                            </a:rPr>
                            <m:t>𝛬</m:t>
                          </m:r>
                        </m:e>
                        <m:sub>
                          <m:r>
                            <m:rPr>
                              <m:sty m:val="p"/>
                            </m:rPr>
                            <a:rPr lang="zh-TW" altLang="en-US" sz="1400">
                              <a:latin typeface="Cambria Math"/>
                            </a:rPr>
                            <m:t>BL</m:t>
                          </m:r>
                        </m:sub>
                        <m:sup>
                          <m:r>
                            <m:rPr>
                              <m:sty m:val="p"/>
                            </m:rPr>
                            <a:rPr lang="zh-TW" altLang="en-US" sz="1400">
                              <a:latin typeface="Cambria Math"/>
                            </a:rPr>
                            <m:t>OIS</m:t>
                          </m:r>
                        </m:sup>
                      </m:sSubSup>
                      <m:r>
                        <a:rPr lang="zh-TW" altLang="en-US" sz="1400">
                          <a:latin typeface="Cambria Math"/>
                        </a:rPr>
                        <m:t>=</m:t>
                      </m:r>
                      <m:d>
                        <m:dPr>
                          <m:ctrlPr>
                            <a:rPr lang="zh-TW" altLang="en-US" sz="1400" i="1">
                              <a:latin typeface="Cambria Math"/>
                            </a:rPr>
                          </m:ctrlPr>
                        </m:dPr>
                        <m:e>
                          <m:m>
                            <m:mPr>
                              <m:mcs>
                                <m:mc>
                                  <m:mcPr>
                                    <m:count m:val="4"/>
                                    <m:mcJc m:val="center"/>
                                  </m:mcPr>
                                </m:mc>
                              </m:mcs>
                              <m:ctrlPr>
                                <a:rPr lang="zh-TW" altLang="en-US" sz="1400" i="1">
                                  <a:latin typeface="Cambria Math"/>
                                </a:rPr>
                              </m:ctrlPr>
                            </m:mPr>
                            <m:mr>
                              <m:e>
                                <m:r>
                                  <a:rPr lang="zh-TW" altLang="en-US" sz="1400">
                                    <a:latin typeface="Cambria Math"/>
                                  </a:rPr>
                                  <m:t>1</m:t>
                                </m:r>
                              </m:e>
                              <m:e>
                                <m:r>
                                  <a:rPr lang="zh-TW" altLang="en-US" sz="1400">
                                    <a:latin typeface="Cambria Math"/>
                                  </a:rPr>
                                  <m:t>0</m:t>
                                </m:r>
                              </m:e>
                              <m:e>
                                <m:r>
                                  <a:rPr lang="zh-TW" altLang="en-US" sz="1400">
                                    <a:latin typeface="Cambria Math"/>
                                  </a:rPr>
                                  <m:t>0</m:t>
                                </m:r>
                              </m:e>
                              <m:e>
                                <m:r>
                                  <a:rPr lang="zh-TW" altLang="en-US" sz="1400">
                                    <a:latin typeface="Cambria Math"/>
                                  </a:rPr>
                                  <m:t>0</m:t>
                                </m:r>
                              </m:e>
                            </m:mr>
                            <m:mr>
                              <m:e>
                                <m:r>
                                  <a:rPr lang="zh-TW" altLang="en-US" sz="1400">
                                    <a:latin typeface="Cambria Math"/>
                                  </a:rPr>
                                  <m:t>0</m:t>
                                </m:r>
                              </m:e>
                              <m:e>
                                <m:r>
                                  <a:rPr lang="zh-TW" altLang="en-US" sz="1400">
                                    <a:latin typeface="Cambria Math"/>
                                  </a:rPr>
                                  <m:t>1</m:t>
                                </m:r>
                              </m:e>
                              <m:e>
                                <m:r>
                                  <a:rPr lang="zh-TW" altLang="en-US" sz="1400">
                                    <a:latin typeface="Cambria Math"/>
                                  </a:rPr>
                                  <m:t>0</m:t>
                                </m:r>
                              </m:e>
                              <m:e>
                                <m:r>
                                  <a:rPr lang="zh-TW" altLang="en-US" sz="1400">
                                    <a:latin typeface="Cambria Math"/>
                                  </a:rPr>
                                  <m:t>0</m:t>
                                </m:r>
                              </m:e>
                            </m:mr>
                            <m:mr>
                              <m:e>
                                <m:r>
                                  <a:rPr lang="zh-TW" altLang="en-US" sz="1400">
                                    <a:latin typeface="Cambria Math"/>
                                  </a:rPr>
                                  <m:t>0</m:t>
                                </m:r>
                              </m:e>
                              <m:e>
                                <m:r>
                                  <a:rPr lang="zh-TW" altLang="en-US" sz="1400">
                                    <a:latin typeface="Cambria Math"/>
                                  </a:rPr>
                                  <m:t>0</m:t>
                                </m:r>
                              </m:e>
                              <m:e>
                                <m:r>
                                  <a:rPr lang="zh-TW" altLang="en-US" sz="1400">
                                    <a:latin typeface="Cambria Math"/>
                                  </a:rPr>
                                  <m:t>1</m:t>
                                </m:r>
                              </m:e>
                              <m:e>
                                <m:r>
                                  <a:rPr lang="zh-TW" altLang="en-US" sz="1400">
                                    <a:latin typeface="Cambria Math"/>
                                  </a:rPr>
                                  <m:t>0</m:t>
                                </m:r>
                              </m:e>
                            </m:mr>
                            <m:mr>
                              <m:e>
                                <m:r>
                                  <a:rPr lang="zh-TW" altLang="en-US" sz="1400">
                                    <a:latin typeface="Cambria Math"/>
                                  </a:rPr>
                                  <m:t>−</m:t>
                                </m:r>
                                <m:r>
                                  <a:rPr lang="zh-TW" altLang="en-US" sz="1400" i="1">
                                    <a:latin typeface="Cambria Math"/>
                                  </a:rPr>
                                  <m:t>𝜔</m:t>
                                </m:r>
                              </m:e>
                              <m:e>
                                <m:r>
                                  <a:rPr lang="zh-TW" altLang="en-US" sz="1400">
                                    <a:latin typeface="Cambria Math"/>
                                  </a:rPr>
                                  <m:t>0</m:t>
                                </m:r>
                              </m:e>
                              <m:e>
                                <m:r>
                                  <a:rPr lang="zh-TW" altLang="en-US" sz="1400">
                                    <a:latin typeface="Cambria Math"/>
                                  </a:rPr>
                                  <m:t>0</m:t>
                                </m:r>
                              </m:e>
                              <m:e>
                                <m:r>
                                  <a:rPr lang="zh-TW" altLang="en-US" sz="1400">
                                    <a:latin typeface="Cambria Math"/>
                                  </a:rPr>
                                  <m:t>1</m:t>
                                </m:r>
                              </m:e>
                            </m:mr>
                          </m:m>
                        </m:e>
                      </m:d>
                    </m:oMath>
                  </m:oMathPara>
                </a14:m>
                <a:endParaRPr lang="zh-TW" altLang="en-US"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6563319" y="2201778"/>
                <a:ext cx="2164182" cy="897105"/>
              </a:xfrm>
              <a:prstGeom prst="rect">
                <a:avLst/>
              </a:prstGeom>
              <a:blipFill rotWithShape="1">
                <a:blip r:embed="rId5"/>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26" name="TextBox 25"/>
              <p:cNvSpPr txBox="1"/>
              <p:nvPr/>
            </p:nvSpPr>
            <p:spPr>
              <a:xfrm>
                <a:off x="3965111" y="3093555"/>
                <a:ext cx="3037050" cy="13780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sz="1100" i="1" smtClean="0">
                              <a:latin typeface="Cambria Math"/>
                            </a:rPr>
                          </m:ctrlPr>
                        </m:sSubPr>
                        <m:e>
                          <m:d>
                            <m:dPr>
                              <m:ctrlPr>
                                <a:rPr lang="zh-TW" altLang="en-US" sz="1100" i="1">
                                  <a:latin typeface="Cambria Math"/>
                                </a:rPr>
                              </m:ctrlPr>
                            </m:dPr>
                            <m:e>
                              <m:sSubSup>
                                <m:sSubSupPr>
                                  <m:ctrlPr>
                                    <a:rPr lang="zh-TW" altLang="en-US" sz="1100" i="1">
                                      <a:latin typeface="Cambria Math"/>
                                    </a:rPr>
                                  </m:ctrlPr>
                                </m:sSubSupPr>
                                <m:e>
                                  <m:r>
                                    <a:rPr lang="zh-TW" altLang="en-US" sz="1100" i="1">
                                      <a:latin typeface="Cambria Math"/>
                                    </a:rPr>
                                    <m:t>𝑔</m:t>
                                  </m:r>
                                </m:e>
                                <m:sub>
                                  <m:r>
                                    <m:rPr>
                                      <m:sty m:val="p"/>
                                    </m:rPr>
                                    <a:rPr lang="zh-TW" altLang="en-US" sz="1100">
                                      <a:latin typeface="Cambria Math"/>
                                    </a:rPr>
                                    <m:t>OI</m:t>
                                  </m:r>
                                  <m:r>
                                    <m:rPr>
                                      <m:sty m:val="p"/>
                                    </m:rPr>
                                    <a:rPr lang="en-US" altLang="zh-TW" sz="1100" b="0" i="0" smtClean="0">
                                      <a:latin typeface="Cambria Math"/>
                                    </a:rPr>
                                    <m:t>S</m:t>
                                  </m:r>
                                </m:sub>
                                <m:sup>
                                  <m:r>
                                    <m:rPr>
                                      <m:sty m:val="p"/>
                                    </m:rPr>
                                    <a:rPr lang="zh-TW" altLang="en-US" sz="1100">
                                      <a:latin typeface="Cambria Math"/>
                                    </a:rPr>
                                    <m:t>KER</m:t>
                                  </m:r>
                                </m:sup>
                              </m:sSubSup>
                            </m:e>
                          </m:d>
                        </m:e>
                        <m:sub>
                          <m:r>
                            <m:rPr>
                              <m:sty m:val="p"/>
                            </m:rPr>
                            <a:rPr lang="zh-TW" altLang="en-US" sz="1100">
                              <a:latin typeface="Cambria Math"/>
                            </a:rPr>
                            <m:t>αβ</m:t>
                          </m:r>
                        </m:sub>
                      </m:sSub>
                      <m:r>
                        <a:rPr lang="zh-TW" altLang="en-US" sz="1100">
                          <a:latin typeface="Cambria Math"/>
                        </a:rPr>
                        <m:t>=</m:t>
                      </m:r>
                      <m:d>
                        <m:dPr>
                          <m:ctrlPr>
                            <a:rPr lang="zh-TW" altLang="en-US" sz="1100" i="1">
                              <a:latin typeface="Cambria Math"/>
                            </a:rPr>
                          </m:ctrlPr>
                        </m:dPr>
                        <m:e>
                          <m:m>
                            <m:mPr>
                              <m:mcs>
                                <m:mc>
                                  <m:mcPr>
                                    <m:count m:val="4"/>
                                    <m:mcJc m:val="center"/>
                                  </m:mcPr>
                                </m:mc>
                              </m:mcs>
                              <m:ctrlPr>
                                <a:rPr lang="zh-TW" altLang="en-US" sz="1100" i="1">
                                  <a:latin typeface="Cambria Math"/>
                                </a:rPr>
                              </m:ctrlPr>
                            </m:mPr>
                            <m:mr>
                              <m:e>
                                <m:r>
                                  <a:rPr lang="zh-TW" altLang="en-US" sz="1100">
                                    <a:latin typeface="Cambria Math"/>
                                  </a:rPr>
                                  <m:t>−</m:t>
                                </m:r>
                                <m:f>
                                  <m:fPr>
                                    <m:ctrlPr>
                                      <a:rPr lang="zh-TW" altLang="en-US" sz="1100" i="1">
                                        <a:latin typeface="Cambria Math"/>
                                      </a:rPr>
                                    </m:ctrlPr>
                                  </m:fPr>
                                  <m:num>
                                    <m:sSup>
                                      <m:sSupPr>
                                        <m:ctrlPr>
                                          <a:rPr lang="zh-TW" altLang="en-US" sz="1100" i="1">
                                            <a:latin typeface="Cambria Math"/>
                                          </a:rPr>
                                        </m:ctrlPr>
                                      </m:sSupPr>
                                      <m:e>
                                        <m:r>
                                          <a:rPr lang="zh-TW" altLang="en-US" sz="1100" i="1">
                                            <a:latin typeface="Cambria Math"/>
                                          </a:rPr>
                                          <m:t>𝜌</m:t>
                                        </m:r>
                                      </m:e>
                                      <m:sup>
                                        <m:r>
                                          <a:rPr lang="zh-TW" altLang="en-US" sz="1100">
                                            <a:latin typeface="Cambria Math"/>
                                          </a:rPr>
                                          <m:t>2</m:t>
                                        </m:r>
                                      </m:sup>
                                    </m:sSup>
                                    <m:r>
                                      <a:rPr lang="zh-TW" altLang="en-US" sz="1100" i="1">
                                        <a:latin typeface="Cambria Math"/>
                                      </a:rPr>
                                      <m:t>𝛥</m:t>
                                    </m:r>
                                  </m:num>
                                  <m:den>
                                    <m:sSup>
                                      <m:sSupPr>
                                        <m:ctrlPr>
                                          <a:rPr lang="zh-TW" altLang="en-US" sz="1100" i="1">
                                            <a:latin typeface="Cambria Math"/>
                                          </a:rPr>
                                        </m:ctrlPr>
                                      </m:sSupPr>
                                      <m:e>
                                        <m:r>
                                          <a:rPr lang="zh-TW" altLang="en-US" sz="1100" i="1">
                                            <a:latin typeface="Cambria Math"/>
                                          </a:rPr>
                                          <m:t>𝛴</m:t>
                                        </m:r>
                                      </m:e>
                                      <m:sup>
                                        <m:r>
                                          <a:rPr lang="zh-TW" altLang="en-US" sz="1100">
                                            <a:latin typeface="Cambria Math"/>
                                          </a:rPr>
                                          <m:t>2</m:t>
                                        </m:r>
                                      </m:sup>
                                    </m:sSup>
                                  </m:den>
                                </m:f>
                                <m:r>
                                  <a:rPr lang="zh-TW" altLang="en-US" sz="1100">
                                    <a:latin typeface="Cambria Math"/>
                                  </a:rPr>
                                  <m:t>⁢</m:t>
                                </m:r>
                                <m:sSup>
                                  <m:sSupPr>
                                    <m:ctrlPr>
                                      <a:rPr lang="zh-TW" altLang="en-US" sz="1600" i="1">
                                        <a:latin typeface="Cambria Math"/>
                                      </a:rPr>
                                    </m:ctrlPr>
                                  </m:sSupPr>
                                  <m:e>
                                    <m:r>
                                      <a:rPr lang="zh-TW" altLang="en-US" sz="1600" i="1">
                                        <a:latin typeface="Cambria Math"/>
                                      </a:rPr>
                                      <m:t>𝑐</m:t>
                                    </m:r>
                                  </m:e>
                                  <m:sup>
                                    <m:r>
                                      <a:rPr lang="zh-TW" altLang="en-US" sz="1600">
                                        <a:latin typeface="Cambria Math"/>
                                      </a:rPr>
                                      <m:t>2</m:t>
                                    </m:r>
                                  </m:sup>
                                </m:sSup>
                                <m:r>
                                  <m:rPr>
                                    <m:nor/>
                                  </m:rPr>
                                  <a:rPr lang="zh-TW" altLang="en-US" sz="1600"/>
                                  <m:t> </m:t>
                                </m:r>
                              </m:e>
                              <m:e>
                                <m:r>
                                  <a:rPr lang="zh-TW" altLang="en-US" sz="1100">
                                    <a:latin typeface="Cambria Math"/>
                                  </a:rPr>
                                  <m:t>0</m:t>
                                </m:r>
                              </m:e>
                              <m:e>
                                <m:r>
                                  <a:rPr lang="zh-TW" altLang="en-US" sz="1100">
                                    <a:latin typeface="Cambria Math"/>
                                  </a:rPr>
                                  <m:t>0</m:t>
                                </m:r>
                              </m:e>
                              <m:e>
                                <m:r>
                                  <a:rPr lang="zh-TW" altLang="en-US" sz="1100">
                                    <a:latin typeface="Cambria Math"/>
                                  </a:rPr>
                                  <m:t>0</m:t>
                                </m:r>
                              </m:e>
                            </m:mr>
                            <m:mr>
                              <m:e>
                                <m:r>
                                  <a:rPr lang="zh-TW" altLang="en-US" sz="1100">
                                    <a:latin typeface="Cambria Math"/>
                                  </a:rPr>
                                  <m:t>0</m:t>
                                </m:r>
                              </m:e>
                              <m:e>
                                <m:f>
                                  <m:fPr>
                                    <m:ctrlPr>
                                      <a:rPr lang="zh-TW" altLang="en-US" sz="1100" i="1">
                                        <a:latin typeface="Cambria Math"/>
                                      </a:rPr>
                                    </m:ctrlPr>
                                  </m:fPr>
                                  <m:num>
                                    <m:sSup>
                                      <m:sSupPr>
                                        <m:ctrlPr>
                                          <a:rPr lang="zh-TW" altLang="en-US" sz="1100" i="1">
                                            <a:latin typeface="Cambria Math"/>
                                          </a:rPr>
                                        </m:ctrlPr>
                                      </m:sSupPr>
                                      <m:e>
                                        <m:r>
                                          <a:rPr lang="zh-TW" altLang="en-US" sz="1100" i="1">
                                            <a:latin typeface="Cambria Math"/>
                                          </a:rPr>
                                          <m:t>𝜌</m:t>
                                        </m:r>
                                      </m:e>
                                      <m:sup>
                                        <m:r>
                                          <a:rPr lang="zh-TW" altLang="en-US" sz="1100">
                                            <a:latin typeface="Cambria Math"/>
                                          </a:rPr>
                                          <m:t>2</m:t>
                                        </m:r>
                                      </m:sup>
                                    </m:sSup>
                                  </m:num>
                                  <m:den>
                                    <m:r>
                                      <a:rPr lang="zh-TW" altLang="en-US" sz="1100" i="1">
                                        <a:latin typeface="Cambria Math"/>
                                      </a:rPr>
                                      <m:t>𝛥</m:t>
                                    </m:r>
                                  </m:den>
                                </m:f>
                              </m:e>
                              <m:e>
                                <m:r>
                                  <a:rPr lang="zh-TW" altLang="en-US" sz="1100">
                                    <a:latin typeface="Cambria Math"/>
                                  </a:rPr>
                                  <m:t>0</m:t>
                                </m:r>
                              </m:e>
                              <m:e>
                                <m:r>
                                  <a:rPr lang="zh-TW" altLang="en-US" sz="1100">
                                    <a:latin typeface="Cambria Math"/>
                                  </a:rPr>
                                  <m:t>0</m:t>
                                </m:r>
                              </m:e>
                            </m:mr>
                            <m:mr>
                              <m:e>
                                <m:r>
                                  <a:rPr lang="zh-TW" altLang="en-US" sz="1100">
                                    <a:latin typeface="Cambria Math"/>
                                  </a:rPr>
                                  <m:t>0</m:t>
                                </m:r>
                              </m:e>
                              <m:e>
                                <m:r>
                                  <a:rPr lang="zh-TW" altLang="en-US" sz="1100">
                                    <a:latin typeface="Cambria Math"/>
                                  </a:rPr>
                                  <m:t>0</m:t>
                                </m:r>
                              </m:e>
                              <m:e>
                                <m:sSup>
                                  <m:sSupPr>
                                    <m:ctrlPr>
                                      <a:rPr lang="zh-TW" altLang="en-US" sz="1100" i="1">
                                        <a:latin typeface="Cambria Math"/>
                                      </a:rPr>
                                    </m:ctrlPr>
                                  </m:sSupPr>
                                  <m:e>
                                    <m:r>
                                      <a:rPr lang="zh-TW" altLang="en-US" sz="1100" i="1">
                                        <a:latin typeface="Cambria Math"/>
                                      </a:rPr>
                                      <m:t>𝜌</m:t>
                                    </m:r>
                                  </m:e>
                                  <m:sup>
                                    <m:r>
                                      <a:rPr lang="zh-TW" altLang="en-US" sz="1100">
                                        <a:latin typeface="Cambria Math"/>
                                      </a:rPr>
                                      <m:t>2</m:t>
                                    </m:r>
                                  </m:sup>
                                </m:sSup>
                              </m:e>
                              <m:e>
                                <m:r>
                                  <a:rPr lang="zh-TW" altLang="en-US" sz="1100">
                                    <a:latin typeface="Cambria Math"/>
                                  </a:rPr>
                                  <m:t>0</m:t>
                                </m:r>
                              </m:e>
                            </m:mr>
                            <m:mr>
                              <m:e>
                                <m:r>
                                  <a:rPr lang="zh-TW" altLang="en-US" sz="1100">
                                    <a:latin typeface="Cambria Math"/>
                                  </a:rPr>
                                  <m:t>0</m:t>
                                </m:r>
                              </m:e>
                              <m:e>
                                <m:r>
                                  <a:rPr lang="zh-TW" altLang="en-US" sz="1100">
                                    <a:latin typeface="Cambria Math"/>
                                  </a:rPr>
                                  <m:t>0</m:t>
                                </m:r>
                              </m:e>
                              <m:e>
                                <m:r>
                                  <a:rPr lang="zh-TW" altLang="en-US" sz="1100">
                                    <a:latin typeface="Cambria Math"/>
                                  </a:rPr>
                                  <m:t>0</m:t>
                                </m:r>
                              </m:e>
                              <m:e>
                                <m:f>
                                  <m:fPr>
                                    <m:ctrlPr>
                                      <a:rPr lang="zh-TW" altLang="en-US" sz="1100" i="1">
                                        <a:latin typeface="Cambria Math"/>
                                      </a:rPr>
                                    </m:ctrlPr>
                                  </m:fPr>
                                  <m:num>
                                    <m:sSup>
                                      <m:sSupPr>
                                        <m:ctrlPr>
                                          <a:rPr lang="zh-TW" altLang="en-US" sz="1100" i="1">
                                            <a:latin typeface="Cambria Math"/>
                                          </a:rPr>
                                        </m:ctrlPr>
                                      </m:sSupPr>
                                      <m:e>
                                        <m:r>
                                          <a:rPr lang="zh-TW" altLang="en-US" sz="1100" i="1">
                                            <a:latin typeface="Cambria Math"/>
                                          </a:rPr>
                                          <m:t>𝛴</m:t>
                                        </m:r>
                                      </m:e>
                                      <m:sup>
                                        <m:r>
                                          <a:rPr lang="zh-TW" altLang="en-US" sz="1100">
                                            <a:latin typeface="Cambria Math"/>
                                          </a:rPr>
                                          <m:t>2</m:t>
                                        </m:r>
                                      </m:sup>
                                    </m:sSup>
                                  </m:num>
                                  <m:den>
                                    <m:sSup>
                                      <m:sSupPr>
                                        <m:ctrlPr>
                                          <a:rPr lang="zh-TW" altLang="en-US" sz="1100" i="1">
                                            <a:latin typeface="Cambria Math"/>
                                          </a:rPr>
                                        </m:ctrlPr>
                                      </m:sSupPr>
                                      <m:e>
                                        <m:r>
                                          <a:rPr lang="zh-TW" altLang="en-US" sz="1100" i="1">
                                            <a:latin typeface="Cambria Math"/>
                                          </a:rPr>
                                          <m:t>𝜌</m:t>
                                        </m:r>
                                      </m:e>
                                      <m:sup>
                                        <m:r>
                                          <a:rPr lang="zh-TW" altLang="en-US" sz="1100">
                                            <a:latin typeface="Cambria Math"/>
                                          </a:rPr>
                                          <m:t>2</m:t>
                                        </m:r>
                                      </m:sup>
                                    </m:sSup>
                                  </m:den>
                                </m:f>
                                <m:r>
                                  <a:rPr lang="zh-TW" altLang="en-US" sz="1100">
                                    <a:latin typeface="Cambria Math"/>
                                  </a:rPr>
                                  <m:t>⁢</m:t>
                                </m:r>
                                <m:sSup>
                                  <m:sSupPr>
                                    <m:ctrlPr>
                                      <a:rPr lang="zh-TW" altLang="en-US" sz="1100" i="1">
                                        <a:latin typeface="Cambria Math"/>
                                      </a:rPr>
                                    </m:ctrlPr>
                                  </m:sSupPr>
                                  <m:e>
                                    <m:r>
                                      <m:rPr>
                                        <m:sty m:val="p"/>
                                      </m:rPr>
                                      <a:rPr lang="zh-TW" altLang="en-US" sz="1100">
                                        <a:latin typeface="Cambria Math"/>
                                      </a:rPr>
                                      <m:t>sin</m:t>
                                    </m:r>
                                  </m:e>
                                  <m:sup>
                                    <m:r>
                                      <a:rPr lang="zh-TW" altLang="en-US" sz="1100">
                                        <a:latin typeface="Cambria Math"/>
                                      </a:rPr>
                                      <m:t>2</m:t>
                                    </m:r>
                                  </m:sup>
                                </m:sSup>
                                <m:r>
                                  <a:rPr lang="zh-TW" altLang="en-US" sz="1100">
                                    <a:latin typeface="Cambria Math"/>
                                  </a:rPr>
                                  <m:t>⁢</m:t>
                                </m:r>
                                <m:r>
                                  <a:rPr lang="zh-TW" altLang="en-US" sz="1100" i="1">
                                    <a:latin typeface="Cambria Math"/>
                                  </a:rPr>
                                  <m:t>𝜃</m:t>
                                </m:r>
                              </m:e>
                            </m:mr>
                          </m:m>
                        </m:e>
                      </m:d>
                    </m:oMath>
                  </m:oMathPara>
                </a14:m>
                <a:endParaRPr lang="zh-TW" altLang="en-US" sz="1600" dirty="0"/>
              </a:p>
            </p:txBody>
          </p:sp>
        </mc:Choice>
        <mc:Fallback>
          <p:sp>
            <p:nvSpPr>
              <p:cNvPr id="26" name="TextBox 25"/>
              <p:cNvSpPr txBox="1">
                <a:spLocks noRot="1" noChangeAspect="1" noMove="1" noResize="1" noEditPoints="1" noAdjustHandles="1" noChangeArrowheads="1" noChangeShapeType="1" noTextEdit="1"/>
              </p:cNvSpPr>
              <p:nvPr/>
            </p:nvSpPr>
            <p:spPr>
              <a:xfrm>
                <a:off x="3965111" y="3093555"/>
                <a:ext cx="3037050" cy="1378070"/>
              </a:xfrm>
              <a:prstGeom prst="rect">
                <a:avLst/>
              </a:prstGeom>
              <a:blipFill rotWithShape="1">
                <a:blip r:embed="rId6"/>
                <a:stretch>
                  <a:fillRect/>
                </a:stretch>
              </a:blipFill>
            </p:spPr>
            <p:txBody>
              <a:bodyPr/>
              <a:lstStyle/>
              <a:p>
                <a:r>
                  <a:rPr lang="zh-TW" altLang="en-US">
                    <a:noFill/>
                  </a:rPr>
                  <a:t> </a:t>
                </a:r>
              </a:p>
            </p:txBody>
          </p:sp>
        </mc:Fallback>
      </mc:AlternateContent>
      <p:sp>
        <p:nvSpPr>
          <p:cNvPr id="27" name="TextBox 26"/>
          <p:cNvSpPr txBox="1"/>
          <p:nvPr/>
        </p:nvSpPr>
        <p:spPr>
          <a:xfrm>
            <a:off x="86177" y="4667877"/>
            <a:ext cx="4943854" cy="307777"/>
          </a:xfrm>
          <a:prstGeom prst="rect">
            <a:avLst/>
          </a:prstGeom>
          <a:noFill/>
        </p:spPr>
        <p:txBody>
          <a:bodyPr wrap="none" rtlCol="0">
            <a:spAutoFit/>
          </a:bodyPr>
          <a:lstStyle/>
          <a:p>
            <a:r>
              <a:rPr lang="en-US" altLang="zh-TW" sz="1400" dirty="0" smtClean="0">
                <a:latin typeface="Cambria Math" pitchFamily="18" charset="0"/>
                <a:ea typeface="Cambria Math" pitchFamily="18" charset="0"/>
              </a:rPr>
              <a:t>Following same procedure as last week (see p12 of last week)</a:t>
            </a:r>
            <a:endParaRPr lang="zh-TW" altLang="en-US" sz="1400"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30" name="TextBox 29"/>
              <p:cNvSpPr txBox="1"/>
              <p:nvPr/>
            </p:nvSpPr>
            <p:spPr>
              <a:xfrm>
                <a:off x="86177" y="4975654"/>
                <a:ext cx="5479257" cy="16871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zh-TW" altLang="en-US" sz="1200" i="1">
                              <a:latin typeface="Cambria Math"/>
                            </a:rPr>
                          </m:ctrlPr>
                        </m:sSupPr>
                        <m:e>
                          <m:d>
                            <m:dPr>
                              <m:ctrlPr>
                                <a:rPr lang="zh-TW" altLang="en-US" sz="1200" i="1">
                                  <a:latin typeface="Cambria Math"/>
                                </a:rPr>
                              </m:ctrlPr>
                            </m:dPr>
                            <m:e>
                              <m:sSub>
                                <m:sSubPr>
                                  <m:ctrlPr>
                                    <a:rPr lang="zh-TW" altLang="en-US" sz="1200" i="1">
                                      <a:latin typeface="Cambria Math"/>
                                    </a:rPr>
                                  </m:ctrlPr>
                                </m:sSubPr>
                                <m:e>
                                  <m:r>
                                    <a:rPr lang="zh-TW" altLang="en-US" sz="1200" i="1">
                                      <a:latin typeface="Cambria Math"/>
                                    </a:rPr>
                                    <m:t>𝑈</m:t>
                                  </m:r>
                                </m:e>
                                <m:sub>
                                  <m:r>
                                    <m:rPr>
                                      <m:sty m:val="p"/>
                                    </m:rPr>
                                    <a:rPr lang="zh-TW" altLang="en-US" sz="1200">
                                      <a:latin typeface="Cambria Math"/>
                                    </a:rPr>
                                    <m:t>OIS</m:t>
                                  </m:r>
                                </m:sub>
                              </m:sSub>
                            </m:e>
                          </m:d>
                        </m:e>
                        <m:sup>
                          <m:r>
                            <a:rPr lang="zh-TW" altLang="en-US" sz="1200" i="1">
                              <a:latin typeface="Cambria Math"/>
                            </a:rPr>
                            <m:t>𝛼</m:t>
                          </m:r>
                        </m:sup>
                      </m:sSup>
                      <m:r>
                        <a:rPr lang="zh-TW" altLang="en-US" sz="1200">
                          <a:latin typeface="Cambria Math"/>
                        </a:rPr>
                        <m:t>=</m:t>
                      </m:r>
                      <m:sSubSup>
                        <m:sSubSupPr>
                          <m:ctrlPr>
                            <a:rPr lang="zh-TW" altLang="en-US" sz="1200" i="1">
                              <a:latin typeface="Cambria Math"/>
                            </a:rPr>
                          </m:ctrlPr>
                        </m:sSubSupPr>
                        <m:e>
                          <m:r>
                            <a:rPr lang="zh-TW" altLang="en-US" sz="1200" i="1">
                              <a:latin typeface="Cambria Math"/>
                            </a:rPr>
                            <m:t>𝛬</m:t>
                          </m:r>
                        </m:e>
                        <m:sub>
                          <m:r>
                            <m:rPr>
                              <m:sty m:val="p"/>
                            </m:rPr>
                            <a:rPr lang="zh-TW" altLang="en-US" sz="1200">
                              <a:latin typeface="Cambria Math"/>
                            </a:rPr>
                            <m:t>FIX</m:t>
                          </m:r>
                        </m:sub>
                        <m:sup>
                          <m:r>
                            <m:rPr>
                              <m:sty m:val="p"/>
                            </m:rPr>
                            <a:rPr lang="zh-TW" altLang="en-US" sz="1200">
                              <a:latin typeface="Cambria Math"/>
                            </a:rPr>
                            <m:t>OIS</m:t>
                          </m:r>
                        </m:sup>
                      </m:sSubSup>
                      <m:r>
                        <a:rPr lang="zh-TW" altLang="en-US" sz="1200">
                          <a:latin typeface="Cambria Math"/>
                        </a:rPr>
                        <m:t>⁢</m:t>
                      </m:r>
                      <m:sSup>
                        <m:sSupPr>
                          <m:ctrlPr>
                            <a:rPr lang="zh-TW" altLang="en-US" sz="1200" i="1">
                              <a:latin typeface="Cambria Math"/>
                            </a:rPr>
                          </m:ctrlPr>
                        </m:sSupPr>
                        <m:e>
                          <m:d>
                            <m:dPr>
                              <m:ctrlPr>
                                <a:rPr lang="zh-TW" altLang="en-US" sz="1200" i="1">
                                  <a:latin typeface="Cambria Math"/>
                                </a:rPr>
                              </m:ctrlPr>
                            </m:dPr>
                            <m:e>
                              <m:sSub>
                                <m:sSubPr>
                                  <m:ctrlPr>
                                    <a:rPr lang="zh-TW" altLang="en-US" sz="1200" i="1">
                                      <a:latin typeface="Cambria Math"/>
                                    </a:rPr>
                                  </m:ctrlPr>
                                </m:sSubPr>
                                <m:e>
                                  <m:r>
                                    <a:rPr lang="zh-TW" altLang="en-US" sz="1200" i="1">
                                      <a:latin typeface="Cambria Math"/>
                                    </a:rPr>
                                    <m:t>𝑈</m:t>
                                  </m:r>
                                </m:e>
                                <m:sub>
                                  <m:r>
                                    <m:rPr>
                                      <m:sty m:val="p"/>
                                    </m:rPr>
                                    <a:rPr lang="zh-TW" altLang="en-US" sz="1200">
                                      <a:latin typeface="Cambria Math"/>
                                    </a:rPr>
                                    <m:t>FIX</m:t>
                                  </m:r>
                                </m:sub>
                              </m:sSub>
                            </m:e>
                          </m:d>
                        </m:e>
                        <m:sup>
                          <m:r>
                            <a:rPr lang="zh-TW" altLang="en-US" sz="1200" i="1">
                              <a:latin typeface="Cambria Math"/>
                            </a:rPr>
                            <m:t>𝛼</m:t>
                          </m:r>
                        </m:sup>
                      </m:sSup>
                      <m:r>
                        <a:rPr lang="zh-TW" altLang="en-US" sz="1200">
                          <a:latin typeface="Cambria Math"/>
                        </a:rPr>
                        <m:t>=</m:t>
                      </m:r>
                      <m:d>
                        <m:dPr>
                          <m:ctrlPr>
                            <a:rPr lang="zh-TW" altLang="en-US" sz="1200" i="1">
                              <a:latin typeface="Cambria Math"/>
                            </a:rPr>
                          </m:ctrlPr>
                        </m:dPr>
                        <m:e>
                          <m:m>
                            <m:mPr>
                              <m:mcs>
                                <m:mc>
                                  <m:mcPr>
                                    <m:count m:val="4"/>
                                    <m:mcJc m:val="center"/>
                                  </m:mcPr>
                                </m:mc>
                              </m:mcs>
                              <m:ctrlPr>
                                <a:rPr lang="zh-TW" altLang="en-US" sz="1200" i="1">
                                  <a:latin typeface="Cambria Math"/>
                                </a:rPr>
                              </m:ctrlPr>
                            </m:mPr>
                            <m:mr>
                              <m:e>
                                <m:f>
                                  <m:fPr>
                                    <m:ctrlPr>
                                      <a:rPr lang="zh-TW" altLang="en-US" sz="1200" i="1">
                                        <a:latin typeface="Cambria Math"/>
                                      </a:rPr>
                                    </m:ctrlPr>
                                  </m:fPr>
                                  <m:num>
                                    <m:r>
                                      <a:rPr lang="zh-TW" altLang="en-US" sz="1200" i="1">
                                        <a:latin typeface="Cambria Math"/>
                                      </a:rPr>
                                      <m:t>𝛴</m:t>
                                    </m:r>
                                  </m:num>
                                  <m:den>
                                    <m:r>
                                      <m:rPr>
                                        <m:sty m:val="p"/>
                                      </m:rPr>
                                      <a:rPr lang="zh-TW" altLang="en-US" sz="1200">
                                        <a:latin typeface="Cambria Math"/>
                                      </a:rPr>
                                      <m:t>ρc</m:t>
                                    </m:r>
                                    <m:r>
                                      <a:rPr lang="zh-TW" altLang="en-US" sz="1200">
                                        <a:latin typeface="Cambria Math"/>
                                      </a:rPr>
                                      <m:t>⁢</m:t>
                                    </m:r>
                                    <m:rad>
                                      <m:radPr>
                                        <m:degHide m:val="on"/>
                                        <m:ctrlPr>
                                          <a:rPr lang="zh-TW" altLang="en-US" sz="1200" i="1">
                                            <a:latin typeface="Cambria Math"/>
                                          </a:rPr>
                                        </m:ctrlPr>
                                      </m:radPr>
                                      <m:deg/>
                                      <m:e>
                                        <m:r>
                                          <a:rPr lang="zh-TW" altLang="en-US" sz="1200" i="1">
                                            <a:latin typeface="Cambria Math"/>
                                          </a:rPr>
                                          <m:t>𝛥</m:t>
                                        </m:r>
                                      </m:e>
                                    </m:rad>
                                  </m:den>
                                </m:f>
                              </m:e>
                              <m:e>
                                <m:r>
                                  <a:rPr lang="zh-TW" altLang="en-US" sz="1200">
                                    <a:latin typeface="Cambria Math"/>
                                  </a:rPr>
                                  <m:t>0</m:t>
                                </m:r>
                              </m:e>
                              <m:e>
                                <m:r>
                                  <a:rPr lang="zh-TW" altLang="en-US" sz="1200">
                                    <a:latin typeface="Cambria Math"/>
                                  </a:rPr>
                                  <m:t>0</m:t>
                                </m:r>
                              </m:e>
                              <m:e>
                                <m:r>
                                  <a:rPr lang="zh-TW" altLang="en-US" sz="1200">
                                    <a:latin typeface="Cambria Math"/>
                                  </a:rPr>
                                  <m:t>0</m:t>
                                </m:r>
                              </m:e>
                            </m:mr>
                            <m:mr>
                              <m:e>
                                <m:r>
                                  <a:rPr lang="zh-TW" altLang="en-US" sz="1200">
                                    <a:latin typeface="Cambria Math"/>
                                  </a:rPr>
                                  <m:t>0</m:t>
                                </m:r>
                              </m:e>
                              <m:e>
                                <m:f>
                                  <m:fPr>
                                    <m:ctrlPr>
                                      <a:rPr lang="zh-TW" altLang="en-US" sz="1200" i="1">
                                        <a:latin typeface="Cambria Math"/>
                                      </a:rPr>
                                    </m:ctrlPr>
                                  </m:fPr>
                                  <m:num>
                                    <m:rad>
                                      <m:radPr>
                                        <m:degHide m:val="on"/>
                                        <m:ctrlPr>
                                          <a:rPr lang="zh-TW" altLang="en-US" sz="1200" i="1">
                                            <a:latin typeface="Cambria Math"/>
                                          </a:rPr>
                                        </m:ctrlPr>
                                      </m:radPr>
                                      <m:deg/>
                                      <m:e>
                                        <m:r>
                                          <a:rPr lang="zh-TW" altLang="en-US" sz="1200" i="1">
                                            <a:latin typeface="Cambria Math"/>
                                          </a:rPr>
                                          <m:t>𝛥</m:t>
                                        </m:r>
                                      </m:e>
                                    </m:rad>
                                  </m:num>
                                  <m:den>
                                    <m:r>
                                      <a:rPr lang="zh-TW" altLang="en-US" sz="1200" i="1">
                                        <a:latin typeface="Cambria Math"/>
                                      </a:rPr>
                                      <m:t>𝜌</m:t>
                                    </m:r>
                                  </m:den>
                                </m:f>
                              </m:e>
                              <m:e>
                                <m:r>
                                  <a:rPr lang="zh-TW" altLang="en-US" sz="1200">
                                    <a:latin typeface="Cambria Math"/>
                                  </a:rPr>
                                  <m:t>0</m:t>
                                </m:r>
                              </m:e>
                              <m:e>
                                <m:r>
                                  <a:rPr lang="zh-TW" altLang="en-US" sz="1200">
                                    <a:latin typeface="Cambria Math"/>
                                  </a:rPr>
                                  <m:t>0</m:t>
                                </m:r>
                              </m:e>
                            </m:mr>
                            <m:mr>
                              <m:e>
                                <m:r>
                                  <a:rPr lang="zh-TW" altLang="en-US" sz="1200">
                                    <a:latin typeface="Cambria Math"/>
                                  </a:rPr>
                                  <m:t>0</m:t>
                                </m:r>
                              </m:e>
                              <m:e>
                                <m:r>
                                  <a:rPr lang="zh-TW" altLang="en-US" sz="1200">
                                    <a:latin typeface="Cambria Math"/>
                                  </a:rPr>
                                  <m:t>0</m:t>
                                </m:r>
                              </m:e>
                              <m:e>
                                <m:f>
                                  <m:fPr>
                                    <m:ctrlPr>
                                      <a:rPr lang="zh-TW" altLang="en-US" sz="1200" i="1">
                                        <a:latin typeface="Cambria Math"/>
                                      </a:rPr>
                                    </m:ctrlPr>
                                  </m:fPr>
                                  <m:num>
                                    <m:r>
                                      <a:rPr lang="zh-TW" altLang="en-US" sz="1200">
                                        <a:latin typeface="Cambria Math"/>
                                      </a:rPr>
                                      <m:t>1</m:t>
                                    </m:r>
                                  </m:num>
                                  <m:den>
                                    <m:r>
                                      <a:rPr lang="zh-TW" altLang="en-US" sz="1200" i="1">
                                        <a:latin typeface="Cambria Math"/>
                                      </a:rPr>
                                      <m:t>𝜌</m:t>
                                    </m:r>
                                  </m:den>
                                </m:f>
                              </m:e>
                              <m:e>
                                <m:r>
                                  <a:rPr lang="zh-TW" altLang="en-US" sz="1200">
                                    <a:latin typeface="Cambria Math"/>
                                  </a:rPr>
                                  <m:t>0</m:t>
                                </m:r>
                              </m:e>
                            </m:mr>
                            <m:mr>
                              <m:e>
                                <m:r>
                                  <a:rPr lang="zh-TW" altLang="en-US" sz="1200">
                                    <a:latin typeface="Cambria Math"/>
                                  </a:rPr>
                                  <m:t>0</m:t>
                                </m:r>
                              </m:e>
                              <m:e>
                                <m:r>
                                  <a:rPr lang="zh-TW" altLang="en-US" sz="1200">
                                    <a:latin typeface="Cambria Math"/>
                                  </a:rPr>
                                  <m:t>0</m:t>
                                </m:r>
                              </m:e>
                              <m:e>
                                <m:r>
                                  <a:rPr lang="zh-TW" altLang="en-US" sz="1200">
                                    <a:latin typeface="Cambria Math"/>
                                  </a:rPr>
                                  <m:t>0</m:t>
                                </m:r>
                              </m:e>
                              <m:e>
                                <m:f>
                                  <m:fPr>
                                    <m:ctrlPr>
                                      <a:rPr lang="zh-TW" altLang="en-US" sz="1200" i="1">
                                        <a:latin typeface="Cambria Math"/>
                                      </a:rPr>
                                    </m:ctrlPr>
                                  </m:fPr>
                                  <m:num>
                                    <m:r>
                                      <a:rPr lang="zh-TW" altLang="en-US" sz="1200" i="1">
                                        <a:latin typeface="Cambria Math"/>
                                      </a:rPr>
                                      <m:t>𝜌</m:t>
                                    </m:r>
                                  </m:num>
                                  <m:den>
                                    <m:r>
                                      <a:rPr lang="zh-TW" altLang="en-US" sz="1200" i="1">
                                        <a:latin typeface="Cambria Math"/>
                                      </a:rPr>
                                      <m:t>𝛴</m:t>
                                    </m:r>
                                    <m:r>
                                      <a:rPr lang="zh-TW" altLang="en-US" sz="1200">
                                        <a:latin typeface="Cambria Math"/>
                                      </a:rPr>
                                      <m:t>⁢</m:t>
                                    </m:r>
                                    <m:r>
                                      <m:rPr>
                                        <m:sty m:val="p"/>
                                      </m:rPr>
                                      <a:rPr lang="zh-TW" altLang="en-US" sz="1200">
                                        <a:latin typeface="Cambria Math"/>
                                      </a:rPr>
                                      <m:t>sinθ</m:t>
                                    </m:r>
                                  </m:den>
                                </m:f>
                              </m:e>
                            </m:mr>
                          </m:m>
                        </m:e>
                      </m:d>
                      <m:r>
                        <a:rPr lang="zh-TW" altLang="en-US" sz="1200">
                          <a:latin typeface="Cambria Math"/>
                        </a:rPr>
                        <m:t>⁢</m:t>
                      </m:r>
                      <m:d>
                        <m:dPr>
                          <m:ctrlPr>
                            <a:rPr lang="zh-TW" altLang="en-US" sz="1200" i="1">
                              <a:latin typeface="Cambria Math"/>
                            </a:rPr>
                          </m:ctrlPr>
                        </m:dPr>
                        <m:e>
                          <m:m>
                            <m:mPr>
                              <m:mcs>
                                <m:mc>
                                  <m:mcPr>
                                    <m:count m:val="1"/>
                                    <m:mcJc m:val="center"/>
                                  </m:mcPr>
                                </m:mc>
                              </m:mcs>
                              <m:ctrlPr>
                                <a:rPr lang="zh-TW" altLang="en-US" sz="1200" i="1">
                                  <a:latin typeface="Cambria Math"/>
                                </a:rPr>
                              </m:ctrlPr>
                            </m:mPr>
                            <m:mr>
                              <m:e>
                                <m:r>
                                  <m:rPr>
                                    <m:sty m:val="p"/>
                                  </m:rPr>
                                  <a:rPr lang="zh-TW" altLang="en-US" sz="1200">
                                    <a:latin typeface="Cambria Math"/>
                                  </a:rPr>
                                  <m:t>γc</m:t>
                                </m:r>
                              </m:e>
                            </m:mr>
                            <m:mr>
                              <m:e>
                                <m:sSup>
                                  <m:sSupPr>
                                    <m:ctrlPr>
                                      <a:rPr lang="zh-TW" altLang="en-US" sz="1200" i="1">
                                        <a:latin typeface="Cambria Math"/>
                                      </a:rPr>
                                    </m:ctrlPr>
                                  </m:sSupPr>
                                  <m:e>
                                    <m:r>
                                      <m:rPr>
                                        <m:sty m:val="p"/>
                                      </m:rPr>
                                      <a:rPr lang="zh-TW" altLang="en-US" sz="1200">
                                        <a:latin typeface="Cambria Math"/>
                                      </a:rPr>
                                      <m:t>γV</m:t>
                                    </m:r>
                                  </m:e>
                                  <m:sup>
                                    <m:acc>
                                      <m:accPr>
                                        <m:chr m:val="̂"/>
                                        <m:ctrlPr>
                                          <a:rPr lang="zh-TW" altLang="en-US" sz="1200" i="1">
                                            <a:latin typeface="Cambria Math"/>
                                          </a:rPr>
                                        </m:ctrlPr>
                                      </m:accPr>
                                      <m:e>
                                        <m:r>
                                          <a:rPr lang="zh-TW" altLang="en-US" sz="1200" i="1">
                                            <a:latin typeface="Cambria Math"/>
                                          </a:rPr>
                                          <m:t>𝑟</m:t>
                                        </m:r>
                                      </m:e>
                                    </m:acc>
                                  </m:sup>
                                </m:sSup>
                              </m:e>
                            </m:mr>
                            <m:mr>
                              <m:e>
                                <m:sSup>
                                  <m:sSupPr>
                                    <m:ctrlPr>
                                      <a:rPr lang="zh-TW" altLang="en-US" sz="1200" i="1">
                                        <a:latin typeface="Cambria Math"/>
                                      </a:rPr>
                                    </m:ctrlPr>
                                  </m:sSupPr>
                                  <m:e>
                                    <m:r>
                                      <m:rPr>
                                        <m:sty m:val="p"/>
                                      </m:rPr>
                                      <a:rPr lang="zh-TW" altLang="en-US" sz="1200">
                                        <a:latin typeface="Cambria Math"/>
                                      </a:rPr>
                                      <m:t>γV</m:t>
                                    </m:r>
                                  </m:e>
                                  <m:sup>
                                    <m:acc>
                                      <m:accPr>
                                        <m:chr m:val="̂"/>
                                        <m:ctrlPr>
                                          <a:rPr lang="zh-TW" altLang="en-US" sz="1200" i="1">
                                            <a:latin typeface="Cambria Math"/>
                                          </a:rPr>
                                        </m:ctrlPr>
                                      </m:accPr>
                                      <m:e>
                                        <m:r>
                                          <a:rPr lang="zh-TW" altLang="en-US" sz="1200" i="1">
                                            <a:latin typeface="Cambria Math"/>
                                          </a:rPr>
                                          <m:t>𝜃</m:t>
                                        </m:r>
                                      </m:e>
                                    </m:acc>
                                  </m:sup>
                                </m:sSup>
                              </m:e>
                            </m:mr>
                            <m:mr>
                              <m:e>
                                <m:sSup>
                                  <m:sSupPr>
                                    <m:ctrlPr>
                                      <a:rPr lang="zh-TW" altLang="en-US" sz="1200" i="1">
                                        <a:latin typeface="Cambria Math"/>
                                      </a:rPr>
                                    </m:ctrlPr>
                                  </m:sSupPr>
                                  <m:e>
                                    <m:r>
                                      <m:rPr>
                                        <m:sty m:val="p"/>
                                      </m:rPr>
                                      <a:rPr lang="zh-TW" altLang="en-US" sz="1200">
                                        <a:latin typeface="Cambria Math"/>
                                      </a:rPr>
                                      <m:t>γV</m:t>
                                    </m:r>
                                  </m:e>
                                  <m:sup>
                                    <m:acc>
                                      <m:accPr>
                                        <m:chr m:val="̂"/>
                                        <m:ctrlPr>
                                          <a:rPr lang="zh-TW" altLang="en-US" sz="1200" i="1">
                                            <a:latin typeface="Cambria Math"/>
                                          </a:rPr>
                                        </m:ctrlPr>
                                      </m:accPr>
                                      <m:e>
                                        <m:r>
                                          <a:rPr lang="zh-TW" altLang="en-US" sz="1200" i="1">
                                            <a:latin typeface="Cambria Math"/>
                                          </a:rPr>
                                          <m:t>𝜙</m:t>
                                        </m:r>
                                      </m:e>
                                    </m:acc>
                                  </m:sup>
                                </m:sSup>
                              </m:e>
                            </m:mr>
                          </m:m>
                        </m:e>
                      </m:d>
                      <m:r>
                        <a:rPr lang="zh-TW" altLang="en-US" sz="1200">
                          <a:latin typeface="Cambria Math"/>
                        </a:rPr>
                        <m:t>=</m:t>
                      </m:r>
                      <m:d>
                        <m:dPr>
                          <m:ctrlPr>
                            <a:rPr lang="zh-TW" altLang="en-US" sz="1200" i="1">
                              <a:latin typeface="Cambria Math"/>
                            </a:rPr>
                          </m:ctrlPr>
                        </m:dPr>
                        <m:e>
                          <m:m>
                            <m:mPr>
                              <m:mcs>
                                <m:mc>
                                  <m:mcPr>
                                    <m:count m:val="1"/>
                                    <m:mcJc m:val="center"/>
                                  </m:mcPr>
                                </m:mc>
                              </m:mcs>
                              <m:ctrlPr>
                                <a:rPr lang="zh-TW" altLang="en-US" sz="1200" i="1">
                                  <a:latin typeface="Cambria Math"/>
                                </a:rPr>
                              </m:ctrlPr>
                            </m:mPr>
                            <m:mr>
                              <m:e>
                                <m:f>
                                  <m:fPr>
                                    <m:type m:val="lin"/>
                                    <m:ctrlPr>
                                      <a:rPr lang="zh-TW" altLang="en-US" sz="1200" i="1">
                                        <a:latin typeface="Cambria Math"/>
                                      </a:rPr>
                                    </m:ctrlPr>
                                  </m:fPr>
                                  <m:num>
                                    <m:r>
                                      <m:rPr>
                                        <m:sty m:val="p"/>
                                      </m:rPr>
                                      <a:rPr lang="zh-TW" altLang="en-US" sz="1200">
                                        <a:latin typeface="Cambria Math"/>
                                      </a:rPr>
                                      <m:t>γΣ</m:t>
                                    </m:r>
                                  </m:num>
                                  <m:den>
                                    <m:r>
                                      <a:rPr lang="zh-TW" altLang="en-US" sz="1200" i="1">
                                        <a:latin typeface="Cambria Math"/>
                                      </a:rPr>
                                      <m:t>𝜌</m:t>
                                    </m:r>
                                  </m:den>
                                </m:f>
                                <m:r>
                                  <a:rPr lang="zh-TW" altLang="en-US" sz="1200">
                                    <a:latin typeface="Cambria Math"/>
                                  </a:rPr>
                                  <m:t>⁢</m:t>
                                </m:r>
                                <m:rad>
                                  <m:radPr>
                                    <m:degHide m:val="on"/>
                                    <m:ctrlPr>
                                      <a:rPr lang="zh-TW" altLang="en-US" sz="1200" i="1">
                                        <a:latin typeface="Cambria Math"/>
                                      </a:rPr>
                                    </m:ctrlPr>
                                  </m:radPr>
                                  <m:deg/>
                                  <m:e>
                                    <m:r>
                                      <a:rPr lang="zh-TW" altLang="en-US" sz="1200" i="1">
                                        <a:latin typeface="Cambria Math"/>
                                      </a:rPr>
                                      <m:t>𝛥</m:t>
                                    </m:r>
                                  </m:e>
                                </m:rad>
                              </m:e>
                            </m:mr>
                            <m:mr>
                              <m:e>
                                <m:sSup>
                                  <m:sSupPr>
                                    <m:ctrlPr>
                                      <a:rPr lang="zh-TW" altLang="en-US" sz="1200" i="1">
                                        <a:latin typeface="Cambria Math"/>
                                      </a:rPr>
                                    </m:ctrlPr>
                                  </m:sSupPr>
                                  <m:e>
                                    <m:r>
                                      <m:rPr>
                                        <m:sty m:val="p"/>
                                      </m:rPr>
                                      <a:rPr lang="zh-TW" altLang="en-US" sz="1200">
                                        <a:latin typeface="Cambria Math"/>
                                      </a:rPr>
                                      <m:t>γV</m:t>
                                    </m:r>
                                  </m:e>
                                  <m:sup>
                                    <m:acc>
                                      <m:accPr>
                                        <m:chr m:val="̂"/>
                                        <m:ctrlPr>
                                          <a:rPr lang="zh-TW" altLang="en-US" sz="1200" i="1">
                                            <a:latin typeface="Cambria Math"/>
                                          </a:rPr>
                                        </m:ctrlPr>
                                      </m:accPr>
                                      <m:e>
                                        <m:r>
                                          <a:rPr lang="zh-TW" altLang="en-US" sz="1200" i="1">
                                            <a:latin typeface="Cambria Math"/>
                                          </a:rPr>
                                          <m:t>𝑟</m:t>
                                        </m:r>
                                      </m:e>
                                    </m:acc>
                                  </m:sup>
                                </m:sSup>
                                <m:r>
                                  <a:rPr lang="zh-TW" altLang="en-US" sz="1200">
                                    <a:latin typeface="Cambria Math"/>
                                  </a:rPr>
                                  <m:t>⁢</m:t>
                                </m:r>
                                <m:f>
                                  <m:fPr>
                                    <m:type m:val="lin"/>
                                    <m:ctrlPr>
                                      <a:rPr lang="zh-TW" altLang="en-US" sz="1200" i="1">
                                        <a:latin typeface="Cambria Math"/>
                                      </a:rPr>
                                    </m:ctrlPr>
                                  </m:fPr>
                                  <m:num>
                                    <m:rad>
                                      <m:radPr>
                                        <m:degHide m:val="on"/>
                                        <m:ctrlPr>
                                          <a:rPr lang="zh-TW" altLang="en-US" sz="1200" i="1">
                                            <a:latin typeface="Cambria Math"/>
                                          </a:rPr>
                                        </m:ctrlPr>
                                      </m:radPr>
                                      <m:deg/>
                                      <m:e>
                                        <m:r>
                                          <a:rPr lang="zh-TW" altLang="en-US" sz="1200" i="1">
                                            <a:latin typeface="Cambria Math"/>
                                          </a:rPr>
                                          <m:t>𝛥</m:t>
                                        </m:r>
                                      </m:e>
                                    </m:rad>
                                  </m:num>
                                  <m:den>
                                    <m:r>
                                      <a:rPr lang="zh-TW" altLang="en-US" sz="1200" i="1">
                                        <a:latin typeface="Cambria Math"/>
                                      </a:rPr>
                                      <m:t>𝜌</m:t>
                                    </m:r>
                                  </m:den>
                                </m:f>
                              </m:e>
                            </m:mr>
                            <m:mr>
                              <m:e>
                                <m:f>
                                  <m:fPr>
                                    <m:type m:val="lin"/>
                                    <m:ctrlPr>
                                      <a:rPr lang="zh-TW" altLang="en-US" sz="1200" i="1">
                                        <a:latin typeface="Cambria Math"/>
                                      </a:rPr>
                                    </m:ctrlPr>
                                  </m:fPr>
                                  <m:num>
                                    <m:sSup>
                                      <m:sSupPr>
                                        <m:ctrlPr>
                                          <a:rPr lang="zh-TW" altLang="en-US" sz="1200" i="1">
                                            <a:latin typeface="Cambria Math"/>
                                          </a:rPr>
                                        </m:ctrlPr>
                                      </m:sSupPr>
                                      <m:e>
                                        <m:r>
                                          <m:rPr>
                                            <m:sty m:val="p"/>
                                          </m:rPr>
                                          <a:rPr lang="zh-TW" altLang="en-US" sz="1200">
                                            <a:latin typeface="Cambria Math"/>
                                          </a:rPr>
                                          <m:t>γV</m:t>
                                        </m:r>
                                      </m:e>
                                      <m:sup>
                                        <m:acc>
                                          <m:accPr>
                                            <m:chr m:val="̂"/>
                                            <m:ctrlPr>
                                              <a:rPr lang="zh-TW" altLang="en-US" sz="1200" i="1">
                                                <a:latin typeface="Cambria Math"/>
                                              </a:rPr>
                                            </m:ctrlPr>
                                          </m:accPr>
                                          <m:e>
                                            <m:r>
                                              <a:rPr lang="zh-TW" altLang="en-US" sz="1200" i="1">
                                                <a:latin typeface="Cambria Math"/>
                                              </a:rPr>
                                              <m:t>𝜃</m:t>
                                            </m:r>
                                          </m:e>
                                        </m:acc>
                                      </m:sup>
                                    </m:sSup>
                                  </m:num>
                                  <m:den>
                                    <m:r>
                                      <a:rPr lang="zh-TW" altLang="en-US" sz="1200" i="1">
                                        <a:latin typeface="Cambria Math"/>
                                      </a:rPr>
                                      <m:t>𝜌</m:t>
                                    </m:r>
                                  </m:den>
                                </m:f>
                              </m:e>
                            </m:mr>
                            <m:mr>
                              <m:e>
                                <m:sSup>
                                  <m:sSupPr>
                                    <m:ctrlPr>
                                      <a:rPr lang="zh-TW" altLang="en-US" sz="1200" i="1">
                                        <a:latin typeface="Cambria Math"/>
                                      </a:rPr>
                                    </m:ctrlPr>
                                  </m:sSupPr>
                                  <m:e>
                                    <m:r>
                                      <m:rPr>
                                        <m:sty m:val="p"/>
                                      </m:rPr>
                                      <a:rPr lang="zh-TW" altLang="en-US" sz="1200">
                                        <a:latin typeface="Cambria Math"/>
                                      </a:rPr>
                                      <m:t>γV</m:t>
                                    </m:r>
                                  </m:e>
                                  <m:sup>
                                    <m:acc>
                                      <m:accPr>
                                        <m:chr m:val="̂"/>
                                        <m:ctrlPr>
                                          <a:rPr lang="zh-TW" altLang="en-US" sz="1200" i="1">
                                            <a:latin typeface="Cambria Math"/>
                                          </a:rPr>
                                        </m:ctrlPr>
                                      </m:accPr>
                                      <m:e>
                                        <m:r>
                                          <a:rPr lang="zh-TW" altLang="en-US" sz="1200" i="1">
                                            <a:latin typeface="Cambria Math"/>
                                          </a:rPr>
                                          <m:t>𝜙</m:t>
                                        </m:r>
                                      </m:e>
                                    </m:acc>
                                  </m:sup>
                                </m:sSup>
                                <m:r>
                                  <a:rPr lang="zh-TW" altLang="en-US" sz="1200">
                                    <a:latin typeface="Cambria Math"/>
                                  </a:rPr>
                                  <m:t>⁢</m:t>
                                </m:r>
                                <m:f>
                                  <m:fPr>
                                    <m:type m:val="lin"/>
                                    <m:ctrlPr>
                                      <a:rPr lang="zh-TW" altLang="en-US" sz="1200" i="1">
                                        <a:latin typeface="Cambria Math"/>
                                      </a:rPr>
                                    </m:ctrlPr>
                                  </m:fPr>
                                  <m:num>
                                    <m:r>
                                      <a:rPr lang="zh-TW" altLang="en-US" sz="1200" i="1">
                                        <a:latin typeface="Cambria Math"/>
                                      </a:rPr>
                                      <m:t>𝜌</m:t>
                                    </m:r>
                                  </m:num>
                                  <m:den>
                                    <m:r>
                                      <a:rPr lang="zh-TW" altLang="en-US" sz="1200" i="1">
                                        <a:latin typeface="Cambria Math"/>
                                      </a:rPr>
                                      <m:t>𝛴</m:t>
                                    </m:r>
                                  </m:den>
                                </m:f>
                                <m:r>
                                  <a:rPr lang="zh-TW" altLang="en-US" sz="1200">
                                    <a:latin typeface="Cambria Math"/>
                                  </a:rPr>
                                  <m:t>⁢</m:t>
                                </m:r>
                                <m:r>
                                  <m:rPr>
                                    <m:sty m:val="p"/>
                                  </m:rPr>
                                  <a:rPr lang="zh-TW" altLang="en-US" sz="1200">
                                    <a:latin typeface="Cambria Math"/>
                                  </a:rPr>
                                  <m:t>sinθ</m:t>
                                </m:r>
                              </m:e>
                            </m:mr>
                          </m:m>
                        </m:e>
                      </m:d>
                    </m:oMath>
                  </m:oMathPara>
                </a14:m>
                <a:endParaRPr lang="zh-TW" altLang="en-US" sz="1200" dirty="0"/>
              </a:p>
            </p:txBody>
          </p:sp>
        </mc:Choice>
        <mc:Fallback xmlns="">
          <p:sp>
            <p:nvSpPr>
              <p:cNvPr id="30" name="TextBox 29"/>
              <p:cNvSpPr txBox="1">
                <a:spLocks noRot="1" noChangeAspect="1" noMove="1" noResize="1" noEditPoints="1" noAdjustHandles="1" noChangeArrowheads="1" noChangeShapeType="1" noTextEdit="1"/>
              </p:cNvSpPr>
              <p:nvPr/>
            </p:nvSpPr>
            <p:spPr>
              <a:xfrm>
                <a:off x="86177" y="4975654"/>
                <a:ext cx="5479257" cy="1687129"/>
              </a:xfrm>
              <a:prstGeom prst="rect">
                <a:avLst/>
              </a:prstGeom>
              <a:blipFill rotWithShape="1">
                <a:blip r:embed="rId7"/>
                <a:stretch>
                  <a:fillRect/>
                </a:stretch>
              </a:blipFill>
            </p:spPr>
            <p:txBody>
              <a:bodyPr/>
              <a:lstStyle/>
              <a:p>
                <a:r>
                  <a:rPr lang="zh-TW" altLang="en-US">
                    <a:noFill/>
                  </a:rPr>
                  <a:t> </a:t>
                </a:r>
              </a:p>
            </p:txBody>
          </p:sp>
        </mc:Fallback>
      </mc:AlternateContent>
      <p:sp>
        <p:nvSpPr>
          <p:cNvPr id="34" name="TextBox 33"/>
          <p:cNvSpPr txBox="1"/>
          <p:nvPr/>
        </p:nvSpPr>
        <p:spPr>
          <a:xfrm>
            <a:off x="3965111" y="2726724"/>
            <a:ext cx="2329997"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Which give the metric</a:t>
            </a:r>
            <a:endParaRPr lang="zh-TW" altLang="en-US" dirty="0" smtClean="0">
              <a:latin typeface="Cambria Math" pitchFamily="18" charset="0"/>
              <a:ea typeface="Cambria Math" pitchFamily="18" charset="0"/>
            </a:endParaRPr>
          </a:p>
        </p:txBody>
      </p:sp>
    </p:spTree>
    <p:extLst>
      <p:ext uri="{BB962C8B-B14F-4D97-AF65-F5344CB8AC3E}">
        <p14:creationId xmlns:p14="http://schemas.microsoft.com/office/powerpoint/2010/main" val="66616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6" grpId="0"/>
      <p:bldP spid="27" grpId="0"/>
      <p:bldP spid="30" grpId="0"/>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altLang="zh-TW" dirty="0" smtClean="0"/>
              <a:t>Back to the Boyer-Lindquist frame</a:t>
            </a:r>
            <a:endParaRPr lang="zh-TW" altLang="en-US" dirty="0"/>
          </a:p>
        </p:txBody>
      </p:sp>
      <mc:AlternateContent xmlns:mc="http://schemas.openxmlformats.org/markup-compatibility/2006" xmlns:a14="http://schemas.microsoft.com/office/drawing/2010/main">
        <mc:Choice Requires="a14">
          <p:sp>
            <p:nvSpPr>
              <p:cNvPr id="3" name="Rectangle 2"/>
              <p:cNvSpPr/>
              <p:nvPr/>
            </p:nvSpPr>
            <p:spPr>
              <a:xfrm>
                <a:off x="221122" y="3774976"/>
                <a:ext cx="8825218" cy="1219116"/>
              </a:xfrm>
              <a:prstGeom prst="rect">
                <a:avLst/>
              </a:prstGeom>
            </p:spPr>
            <p:txBody>
              <a:bodyPr wrap="square">
                <a:spAutoFit/>
              </a:bodyPr>
              <a:lstStyle/>
              <a:p>
                <a:r>
                  <a:rPr lang="en-US" altLang="zh-TW" dirty="0" smtClean="0"/>
                  <a:t>The OIS </a:t>
                </a:r>
                <a:r>
                  <a:rPr lang="en-US" altLang="zh-TW" dirty="0"/>
                  <a:t>is not a good system in which to work. It is not global, so </a:t>
                </a:r>
                <a:r>
                  <a:rPr lang="en-US" altLang="zh-TW" dirty="0" smtClean="0"/>
                  <a:t>derivatives are </a:t>
                </a:r>
                <a:r>
                  <a:rPr lang="en-US" altLang="zh-TW" dirty="0"/>
                  <a:t>valid only locally. And the </a:t>
                </a:r>
                <a:r>
                  <a:rPr lang="en-US" altLang="zh-TW" dirty="0" err="1"/>
                  <a:t>ergosphere</a:t>
                </a:r>
                <a:r>
                  <a:rPr lang="en-US" altLang="zh-TW" dirty="0"/>
                  <a:t> is hidden in this frame because ω is </a:t>
                </a:r>
                <a:r>
                  <a:rPr lang="en-US" altLang="zh-TW" dirty="0" smtClean="0"/>
                  <a:t>gone from </a:t>
                </a:r>
                <a14:m>
                  <m:oMath xmlns:m="http://schemas.openxmlformats.org/officeDocument/2006/math">
                    <m:sSubSup>
                      <m:sSubSupPr>
                        <m:ctrlPr>
                          <a:rPr lang="zh-TW" altLang="en-US" i="1">
                            <a:latin typeface="Cambria Math"/>
                          </a:rPr>
                        </m:ctrlPr>
                      </m:sSubSupPr>
                      <m:e>
                        <m:r>
                          <a:rPr lang="zh-TW" altLang="en-US" i="1">
                            <a:latin typeface="Cambria Math"/>
                          </a:rPr>
                          <m:t>𝑔</m:t>
                        </m:r>
                      </m:e>
                      <m:sub>
                        <m:r>
                          <m:rPr>
                            <m:sty m:val="p"/>
                          </m:rPr>
                          <a:rPr lang="zh-TW" altLang="en-US">
                            <a:latin typeface="Cambria Math"/>
                          </a:rPr>
                          <m:t>OIS</m:t>
                        </m:r>
                      </m:sub>
                      <m:sup>
                        <m:r>
                          <m:rPr>
                            <m:sty m:val="p"/>
                          </m:rPr>
                          <a:rPr lang="zh-TW" altLang="en-US">
                            <a:latin typeface="Cambria Math"/>
                          </a:rPr>
                          <m:t>KER</m:t>
                        </m:r>
                      </m:sup>
                    </m:sSubSup>
                    <m:r>
                      <a:rPr lang="en-US" altLang="zh-TW" b="0" i="0" smtClean="0">
                        <a:latin typeface="Cambria Math"/>
                      </a:rPr>
                      <m:t>.</m:t>
                    </m:r>
                  </m:oMath>
                </a14:m>
                <a:r>
                  <a:rPr lang="en-US" altLang="zh-TW" dirty="0" smtClean="0"/>
                  <a:t> </a:t>
                </a:r>
                <a:r>
                  <a:rPr lang="en-US" altLang="zh-TW" dirty="0"/>
                  <a:t>So we quickly leave the OIS system and transform the vectors and </a:t>
                </a:r>
                <a:r>
                  <a:rPr lang="en-US" altLang="zh-TW" dirty="0" smtClean="0"/>
                  <a:t>1-forms </a:t>
                </a:r>
                <a:r>
                  <a:rPr lang="en-US" altLang="zh-TW" dirty="0"/>
                  <a:t>back to the Kerr system to ﬁnd</a:t>
                </a:r>
                <a:endParaRPr lang="zh-TW" altLang="en-US" dirty="0"/>
              </a:p>
            </p:txBody>
          </p:sp>
        </mc:Choice>
        <mc:Fallback xmlns="">
          <p:sp>
            <p:nvSpPr>
              <p:cNvPr id="3" name="Rectangle 2"/>
              <p:cNvSpPr>
                <a:spLocks noRot="1" noChangeAspect="1" noMove="1" noResize="1" noEditPoints="1" noAdjustHandles="1" noChangeArrowheads="1" noChangeShapeType="1" noTextEdit="1"/>
              </p:cNvSpPr>
              <p:nvPr/>
            </p:nvSpPr>
            <p:spPr>
              <a:xfrm>
                <a:off x="221122" y="3774976"/>
                <a:ext cx="8825218" cy="1219116"/>
              </a:xfrm>
              <a:prstGeom prst="rect">
                <a:avLst/>
              </a:prstGeom>
              <a:blipFill rotWithShape="1">
                <a:blip r:embed="rId2"/>
                <a:stretch>
                  <a:fillRect l="-552" t="-2500" b="-7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61679" y="4783087"/>
                <a:ext cx="3394647" cy="1467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zh-TW" altLang="en-US" sz="1400" i="1">
                              <a:latin typeface="Cambria Math"/>
                            </a:rPr>
                          </m:ctrlPr>
                        </m:sSupPr>
                        <m:e>
                          <m:d>
                            <m:dPr>
                              <m:ctrlPr>
                                <a:rPr lang="zh-TW" altLang="en-US" sz="1400" i="1">
                                  <a:latin typeface="Cambria Math"/>
                                </a:rPr>
                              </m:ctrlPr>
                            </m:dPr>
                            <m:e>
                              <m:sSub>
                                <m:sSubPr>
                                  <m:ctrlPr>
                                    <a:rPr lang="zh-TW" altLang="en-US" sz="1400" i="1">
                                      <a:latin typeface="Cambria Math"/>
                                    </a:rPr>
                                  </m:ctrlPr>
                                </m:sSubPr>
                                <m:e>
                                  <m:r>
                                    <a:rPr lang="zh-TW" altLang="en-US" sz="1400" i="1">
                                      <a:latin typeface="Cambria Math"/>
                                    </a:rPr>
                                    <m:t>𝑈</m:t>
                                  </m:r>
                                </m:e>
                                <m:sub>
                                  <m:r>
                                    <m:rPr>
                                      <m:sty m:val="p"/>
                                    </m:rPr>
                                    <a:rPr lang="zh-TW" altLang="en-US" sz="1400">
                                      <a:latin typeface="Cambria Math"/>
                                    </a:rPr>
                                    <m:t>BL</m:t>
                                  </m:r>
                                </m:sub>
                              </m:sSub>
                            </m:e>
                          </m:d>
                        </m:e>
                        <m:sup>
                          <m:r>
                            <a:rPr lang="zh-TW" altLang="en-US" sz="1400" i="1">
                              <a:latin typeface="Cambria Math"/>
                            </a:rPr>
                            <m:t>𝛼</m:t>
                          </m:r>
                        </m:sup>
                      </m:sSup>
                      <m:r>
                        <a:rPr lang="zh-TW" altLang="en-US" sz="1400">
                          <a:latin typeface="Cambria Math"/>
                        </a:rPr>
                        <m:t>=</m:t>
                      </m:r>
                      <m:sSubSup>
                        <m:sSubSupPr>
                          <m:ctrlPr>
                            <a:rPr lang="zh-TW" altLang="en-US" sz="1400" i="1">
                              <a:latin typeface="Cambria Math"/>
                            </a:rPr>
                          </m:ctrlPr>
                        </m:sSubSupPr>
                        <m:e>
                          <m:r>
                            <a:rPr lang="zh-TW" altLang="en-US" sz="1400" i="1">
                              <a:latin typeface="Cambria Math"/>
                            </a:rPr>
                            <m:t>𝛬</m:t>
                          </m:r>
                        </m:e>
                        <m:sub>
                          <m:r>
                            <m:rPr>
                              <m:sty m:val="p"/>
                            </m:rPr>
                            <a:rPr lang="zh-TW" altLang="en-US" sz="1400">
                              <a:latin typeface="Cambria Math"/>
                            </a:rPr>
                            <m:t>OIS</m:t>
                          </m:r>
                        </m:sub>
                        <m:sup>
                          <m:r>
                            <m:rPr>
                              <m:sty m:val="p"/>
                            </m:rPr>
                            <a:rPr lang="zh-TW" altLang="en-US" sz="1400">
                              <a:latin typeface="Cambria Math"/>
                            </a:rPr>
                            <m:t>BL</m:t>
                          </m:r>
                        </m:sup>
                      </m:sSubSup>
                      <m:r>
                        <a:rPr lang="zh-TW" altLang="en-US" sz="1400">
                          <a:latin typeface="Cambria Math"/>
                        </a:rPr>
                        <m:t>⁢</m:t>
                      </m:r>
                      <m:sSup>
                        <m:sSupPr>
                          <m:ctrlPr>
                            <a:rPr lang="zh-TW" altLang="en-US" sz="1400" i="1">
                              <a:latin typeface="Cambria Math"/>
                            </a:rPr>
                          </m:ctrlPr>
                        </m:sSupPr>
                        <m:e>
                          <m:d>
                            <m:dPr>
                              <m:ctrlPr>
                                <a:rPr lang="zh-TW" altLang="en-US" sz="1400" i="1">
                                  <a:latin typeface="Cambria Math"/>
                                </a:rPr>
                              </m:ctrlPr>
                            </m:dPr>
                            <m:e>
                              <m:sSub>
                                <m:sSubPr>
                                  <m:ctrlPr>
                                    <a:rPr lang="zh-TW" altLang="en-US" sz="1400" i="1">
                                      <a:latin typeface="Cambria Math"/>
                                    </a:rPr>
                                  </m:ctrlPr>
                                </m:sSubPr>
                                <m:e>
                                  <m:r>
                                    <a:rPr lang="zh-TW" altLang="en-US" sz="1400" i="1">
                                      <a:latin typeface="Cambria Math"/>
                                    </a:rPr>
                                    <m:t>𝑈</m:t>
                                  </m:r>
                                </m:e>
                                <m:sub>
                                  <m:r>
                                    <m:rPr>
                                      <m:sty m:val="p"/>
                                    </m:rPr>
                                    <a:rPr lang="zh-TW" altLang="en-US" sz="1400">
                                      <a:latin typeface="Cambria Math"/>
                                    </a:rPr>
                                    <m:t>OIS</m:t>
                                  </m:r>
                                </m:sub>
                              </m:sSub>
                            </m:e>
                          </m:d>
                        </m:e>
                        <m:sup>
                          <m:r>
                            <a:rPr lang="zh-TW" altLang="en-US" sz="1400" i="1">
                              <a:latin typeface="Cambria Math"/>
                            </a:rPr>
                            <m:t>𝛼</m:t>
                          </m:r>
                        </m:sup>
                      </m:sSup>
                      <m:r>
                        <a:rPr lang="zh-TW" altLang="en-US" sz="1400">
                          <a:latin typeface="Cambria Math"/>
                        </a:rPr>
                        <m:t>=</m:t>
                      </m:r>
                      <m:d>
                        <m:dPr>
                          <m:ctrlPr>
                            <a:rPr lang="zh-TW" altLang="en-US" sz="1400" i="1">
                              <a:latin typeface="Cambria Math"/>
                            </a:rPr>
                          </m:ctrlPr>
                        </m:dPr>
                        <m:e>
                          <m:m>
                            <m:mPr>
                              <m:mcs>
                                <m:mc>
                                  <m:mcPr>
                                    <m:count m:val="1"/>
                                    <m:mcJc m:val="center"/>
                                  </m:mcPr>
                                </m:mc>
                              </m:mcs>
                              <m:ctrlPr>
                                <a:rPr lang="zh-TW" altLang="en-US" sz="1400" i="1">
                                  <a:latin typeface="Cambria Math"/>
                                </a:rPr>
                              </m:ctrlPr>
                            </m:mPr>
                            <m:mr>
                              <m:e>
                                <m:f>
                                  <m:fPr>
                                    <m:type m:val="lin"/>
                                    <m:ctrlPr>
                                      <a:rPr lang="zh-TW" altLang="en-US" sz="1400" i="1">
                                        <a:latin typeface="Cambria Math"/>
                                      </a:rPr>
                                    </m:ctrlPr>
                                  </m:fPr>
                                  <m:num>
                                    <m:r>
                                      <m:rPr>
                                        <m:sty m:val="p"/>
                                      </m:rPr>
                                      <a:rPr lang="zh-TW" altLang="en-US" sz="1400">
                                        <a:latin typeface="Cambria Math"/>
                                      </a:rPr>
                                      <m:t>γΣ</m:t>
                                    </m:r>
                                  </m:num>
                                  <m:den>
                                    <m:r>
                                      <a:rPr lang="zh-TW" altLang="en-US" sz="1400" i="1">
                                        <a:latin typeface="Cambria Math"/>
                                      </a:rPr>
                                      <m:t>𝜌</m:t>
                                    </m:r>
                                  </m:den>
                                </m:f>
                                <m:r>
                                  <a:rPr lang="zh-TW" altLang="en-US" sz="1400">
                                    <a:latin typeface="Cambria Math"/>
                                  </a:rPr>
                                  <m:t>⁢</m:t>
                                </m:r>
                                <m:rad>
                                  <m:radPr>
                                    <m:degHide m:val="on"/>
                                    <m:ctrlPr>
                                      <a:rPr lang="zh-TW" altLang="en-US" sz="1400" i="1">
                                        <a:latin typeface="Cambria Math"/>
                                      </a:rPr>
                                    </m:ctrlPr>
                                  </m:radPr>
                                  <m:deg/>
                                  <m:e>
                                    <m:r>
                                      <a:rPr lang="zh-TW" altLang="en-US" sz="1400" i="1">
                                        <a:latin typeface="Cambria Math"/>
                                      </a:rPr>
                                      <m:t>𝛥</m:t>
                                    </m:r>
                                  </m:e>
                                </m:rad>
                              </m:e>
                            </m:mr>
                            <m:mr>
                              <m:e>
                                <m:sSup>
                                  <m:sSupPr>
                                    <m:ctrlPr>
                                      <a:rPr lang="zh-TW" altLang="en-US" sz="1400" i="1">
                                        <a:latin typeface="Cambria Math"/>
                                      </a:rPr>
                                    </m:ctrlPr>
                                  </m:sSupPr>
                                  <m:e>
                                    <m:r>
                                      <m:rPr>
                                        <m:sty m:val="p"/>
                                      </m:rPr>
                                      <a:rPr lang="zh-TW" altLang="en-US" sz="1400">
                                        <a:latin typeface="Cambria Math"/>
                                      </a:rPr>
                                      <m:t>γV</m:t>
                                    </m:r>
                                  </m:e>
                                  <m:sup>
                                    <m:acc>
                                      <m:accPr>
                                        <m:chr m:val="̂"/>
                                        <m:ctrlPr>
                                          <a:rPr lang="zh-TW" altLang="en-US" sz="1400" i="1">
                                            <a:latin typeface="Cambria Math"/>
                                          </a:rPr>
                                        </m:ctrlPr>
                                      </m:accPr>
                                      <m:e>
                                        <m:r>
                                          <a:rPr lang="zh-TW" altLang="en-US" sz="1400" i="1">
                                            <a:latin typeface="Cambria Math"/>
                                          </a:rPr>
                                          <m:t>𝑟</m:t>
                                        </m:r>
                                      </m:e>
                                    </m:acc>
                                  </m:sup>
                                </m:sSup>
                                <m:r>
                                  <a:rPr lang="zh-TW" altLang="en-US" sz="1400">
                                    <a:latin typeface="Cambria Math"/>
                                  </a:rPr>
                                  <m:t>⁢</m:t>
                                </m:r>
                                <m:f>
                                  <m:fPr>
                                    <m:type m:val="lin"/>
                                    <m:ctrlPr>
                                      <a:rPr lang="zh-TW" altLang="en-US" sz="1400" i="1">
                                        <a:latin typeface="Cambria Math"/>
                                      </a:rPr>
                                    </m:ctrlPr>
                                  </m:fPr>
                                  <m:num>
                                    <m:rad>
                                      <m:radPr>
                                        <m:degHide m:val="on"/>
                                        <m:ctrlPr>
                                          <a:rPr lang="zh-TW" altLang="en-US" sz="1400" i="1">
                                            <a:latin typeface="Cambria Math"/>
                                          </a:rPr>
                                        </m:ctrlPr>
                                      </m:radPr>
                                      <m:deg/>
                                      <m:e>
                                        <m:r>
                                          <a:rPr lang="zh-TW" altLang="en-US" sz="1400" i="1">
                                            <a:latin typeface="Cambria Math"/>
                                          </a:rPr>
                                          <m:t>𝛥</m:t>
                                        </m:r>
                                      </m:e>
                                    </m:rad>
                                  </m:num>
                                  <m:den>
                                    <m:r>
                                      <a:rPr lang="zh-TW" altLang="en-US" sz="1400" i="1">
                                        <a:latin typeface="Cambria Math"/>
                                      </a:rPr>
                                      <m:t>𝜌</m:t>
                                    </m:r>
                                  </m:den>
                                </m:f>
                              </m:e>
                            </m:mr>
                            <m:mr>
                              <m:e>
                                <m:f>
                                  <m:fPr>
                                    <m:type m:val="lin"/>
                                    <m:ctrlPr>
                                      <a:rPr lang="zh-TW" altLang="en-US" sz="1400" i="1">
                                        <a:latin typeface="Cambria Math"/>
                                      </a:rPr>
                                    </m:ctrlPr>
                                  </m:fPr>
                                  <m:num>
                                    <m:sSup>
                                      <m:sSupPr>
                                        <m:ctrlPr>
                                          <a:rPr lang="zh-TW" altLang="en-US" sz="1400" i="1">
                                            <a:latin typeface="Cambria Math"/>
                                          </a:rPr>
                                        </m:ctrlPr>
                                      </m:sSupPr>
                                      <m:e>
                                        <m:r>
                                          <m:rPr>
                                            <m:sty m:val="p"/>
                                          </m:rPr>
                                          <a:rPr lang="zh-TW" altLang="en-US" sz="1400">
                                            <a:latin typeface="Cambria Math"/>
                                          </a:rPr>
                                          <m:t>γV</m:t>
                                        </m:r>
                                      </m:e>
                                      <m:sup>
                                        <m:acc>
                                          <m:accPr>
                                            <m:chr m:val="̂"/>
                                            <m:ctrlPr>
                                              <a:rPr lang="zh-TW" altLang="en-US" sz="1400" i="1">
                                                <a:latin typeface="Cambria Math"/>
                                              </a:rPr>
                                            </m:ctrlPr>
                                          </m:accPr>
                                          <m:e>
                                            <m:r>
                                              <a:rPr lang="zh-TW" altLang="en-US" sz="1400" i="1">
                                                <a:latin typeface="Cambria Math"/>
                                              </a:rPr>
                                              <m:t>𝜃</m:t>
                                            </m:r>
                                          </m:e>
                                        </m:acc>
                                      </m:sup>
                                    </m:sSup>
                                  </m:num>
                                  <m:den>
                                    <m:r>
                                      <a:rPr lang="zh-TW" altLang="en-US" sz="1400" i="1">
                                        <a:latin typeface="Cambria Math"/>
                                      </a:rPr>
                                      <m:t>𝜌</m:t>
                                    </m:r>
                                  </m:den>
                                </m:f>
                              </m:e>
                            </m:mr>
                            <m:mr>
                              <m:e>
                                <m:f>
                                  <m:fPr>
                                    <m:ctrlPr>
                                      <a:rPr lang="zh-TW" altLang="en-US" sz="1400" i="1">
                                        <a:latin typeface="Cambria Math"/>
                                      </a:rPr>
                                    </m:ctrlPr>
                                  </m:fPr>
                                  <m:num>
                                    <m:sSup>
                                      <m:sSupPr>
                                        <m:ctrlPr>
                                          <a:rPr lang="zh-TW" altLang="en-US" sz="1400" i="1">
                                            <a:latin typeface="Cambria Math"/>
                                          </a:rPr>
                                        </m:ctrlPr>
                                      </m:sSupPr>
                                      <m:e>
                                        <m:r>
                                          <m:rPr>
                                            <m:sty m:val="p"/>
                                          </m:rPr>
                                          <a:rPr lang="zh-TW" altLang="en-US" sz="1400">
                                            <a:latin typeface="Cambria Math"/>
                                          </a:rPr>
                                          <m:t>γV</m:t>
                                        </m:r>
                                      </m:e>
                                      <m:sup>
                                        <m:acc>
                                          <m:accPr>
                                            <m:chr m:val="̂"/>
                                            <m:ctrlPr>
                                              <a:rPr lang="zh-TW" altLang="en-US" sz="1400" i="1">
                                                <a:latin typeface="Cambria Math"/>
                                              </a:rPr>
                                            </m:ctrlPr>
                                          </m:accPr>
                                          <m:e>
                                            <m:r>
                                              <a:rPr lang="zh-TW" altLang="en-US" sz="1400" i="1">
                                                <a:latin typeface="Cambria Math"/>
                                              </a:rPr>
                                              <m:t>𝜙</m:t>
                                            </m:r>
                                          </m:e>
                                        </m:acc>
                                      </m:sup>
                                    </m:sSup>
                                    <m:r>
                                      <a:rPr lang="zh-TW" altLang="en-US" sz="1400">
                                        <a:latin typeface="Cambria Math"/>
                                      </a:rPr>
                                      <m:t>⁢</m:t>
                                    </m:r>
                                    <m:r>
                                      <a:rPr lang="zh-TW" altLang="en-US" sz="1400" i="1">
                                        <a:latin typeface="Cambria Math"/>
                                      </a:rPr>
                                      <m:t>𝜌</m:t>
                                    </m:r>
                                  </m:num>
                                  <m:den>
                                    <m:r>
                                      <m:rPr>
                                        <m:sty m:val="p"/>
                                      </m:rPr>
                                      <a:rPr lang="zh-TW" altLang="en-US" sz="1400">
                                        <a:latin typeface="Cambria Math"/>
                                      </a:rPr>
                                      <m:t>Σsinθ</m:t>
                                    </m:r>
                                  </m:den>
                                </m:f>
                                <m:r>
                                  <a:rPr lang="zh-TW" altLang="en-US" sz="1400">
                                    <a:latin typeface="Cambria Math"/>
                                  </a:rPr>
                                  <m:t>+</m:t>
                                </m:r>
                                <m:f>
                                  <m:fPr>
                                    <m:ctrlPr>
                                      <a:rPr lang="zh-TW" altLang="en-US" sz="1400" i="1">
                                        <a:latin typeface="Cambria Math"/>
                                      </a:rPr>
                                    </m:ctrlPr>
                                  </m:fPr>
                                  <m:num>
                                    <m:r>
                                      <m:rPr>
                                        <m:sty m:val="p"/>
                                      </m:rPr>
                                      <a:rPr lang="zh-TW" altLang="en-US" sz="1400">
                                        <a:latin typeface="Cambria Math"/>
                                      </a:rPr>
                                      <m:t>γΣω</m:t>
                                    </m:r>
                                  </m:num>
                                  <m:den>
                                    <m:r>
                                      <a:rPr lang="zh-TW" altLang="en-US" sz="1400" i="1">
                                        <a:latin typeface="Cambria Math"/>
                                      </a:rPr>
                                      <m:t>𝜌</m:t>
                                    </m:r>
                                    <m:r>
                                      <a:rPr lang="zh-TW" altLang="en-US" sz="1400">
                                        <a:latin typeface="Cambria Math"/>
                                      </a:rPr>
                                      <m:t>⁢</m:t>
                                    </m:r>
                                    <m:rad>
                                      <m:radPr>
                                        <m:degHide m:val="on"/>
                                        <m:ctrlPr>
                                          <a:rPr lang="zh-TW" altLang="en-US" sz="1400" i="1">
                                            <a:latin typeface="Cambria Math"/>
                                          </a:rPr>
                                        </m:ctrlPr>
                                      </m:radPr>
                                      <m:deg/>
                                      <m:e>
                                        <m:r>
                                          <a:rPr lang="zh-TW" altLang="en-US" sz="1400" i="1">
                                            <a:latin typeface="Cambria Math"/>
                                          </a:rPr>
                                          <m:t>𝛥</m:t>
                                        </m:r>
                                      </m:e>
                                    </m:rad>
                                  </m:den>
                                </m:f>
                              </m:e>
                            </m:mr>
                          </m:m>
                        </m:e>
                      </m:d>
                    </m:oMath>
                  </m:oMathPara>
                </a14:m>
                <a:endParaRPr lang="zh-TW" altLang="en-US" sz="1400" dirty="0"/>
              </a:p>
            </p:txBody>
          </p:sp>
        </mc:Choice>
        <mc:Fallback xmlns="">
          <p:sp>
            <p:nvSpPr>
              <p:cNvPr id="5" name="TextBox 4"/>
              <p:cNvSpPr txBox="1">
                <a:spLocks noRot="1" noChangeAspect="1" noMove="1" noResize="1" noEditPoints="1" noAdjustHandles="1" noChangeArrowheads="1" noChangeShapeType="1" noTextEdit="1"/>
              </p:cNvSpPr>
              <p:nvPr/>
            </p:nvSpPr>
            <p:spPr>
              <a:xfrm>
                <a:off x="261679" y="4783087"/>
                <a:ext cx="3394647" cy="1467005"/>
              </a:xfrm>
              <a:prstGeom prst="rect">
                <a:avLst/>
              </a:prstGeom>
              <a:blipFill rotWithShape="1">
                <a:blip r:embed="rId3"/>
                <a:stretch>
                  <a:fillRect/>
                </a:stretch>
              </a:blipFill>
            </p:spPr>
            <p:txBody>
              <a:bodyPr/>
              <a:lstStyle/>
              <a:p>
                <a:r>
                  <a:rPr lang="zh-TW" altLang="en-US">
                    <a:noFill/>
                  </a:rPr>
                  <a:t> </a:t>
                </a:r>
              </a:p>
            </p:txBody>
          </p:sp>
        </mc:Fallback>
      </mc:AlternateContent>
      <p:grpSp>
        <p:nvGrpSpPr>
          <p:cNvPr id="22" name="Group 21"/>
          <p:cNvGrpSpPr/>
          <p:nvPr/>
        </p:nvGrpSpPr>
        <p:grpSpPr>
          <a:xfrm>
            <a:off x="5334787" y="1047508"/>
            <a:ext cx="3149580" cy="2634032"/>
            <a:chOff x="4825693" y="914017"/>
            <a:chExt cx="3149580" cy="2634032"/>
          </a:xfrm>
        </p:grpSpPr>
        <p:sp>
          <p:nvSpPr>
            <p:cNvPr id="6" name="TextBox 5"/>
            <p:cNvSpPr txBox="1"/>
            <p:nvPr/>
          </p:nvSpPr>
          <p:spPr>
            <a:xfrm>
              <a:off x="4825693" y="914017"/>
              <a:ext cx="3149580"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3. Boyer-Lindquist frame (BL)</a:t>
              </a:r>
              <a:endParaRPr lang="zh-TW" altLang="en-US" dirty="0" smtClean="0">
                <a:latin typeface="Cambria Math" pitchFamily="18" charset="0"/>
                <a:ea typeface="Cambria Math" pitchFamily="18" charset="0"/>
              </a:endParaRPr>
            </a:p>
          </p:txBody>
        </p:sp>
        <p:grpSp>
          <p:nvGrpSpPr>
            <p:cNvPr id="7" name="Group 6"/>
            <p:cNvGrpSpPr/>
            <p:nvPr/>
          </p:nvGrpSpPr>
          <p:grpSpPr>
            <a:xfrm>
              <a:off x="4978206" y="1283349"/>
              <a:ext cx="2854451" cy="2264700"/>
              <a:chOff x="167778" y="1462694"/>
              <a:chExt cx="5515621" cy="4535434"/>
            </a:xfrm>
          </p:grpSpPr>
          <p:pic>
            <p:nvPicPr>
              <p:cNvPr id="8" name="Picture 7" descr="G:\Desktop\Black Hole Astrophysics\Textbook circle\08 Ch 6.5.2.&amp;6.6.2.2&amp;7.1~7.3\Triangles_(spherical_geometry)_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778" y="1462694"/>
                <a:ext cx="5515621" cy="453543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3213036" y="3158705"/>
                <a:ext cx="2441314" cy="2412536"/>
                <a:chOff x="3996567" y="2755868"/>
                <a:chExt cx="4023483" cy="3976056"/>
              </a:xfrm>
            </p:grpSpPr>
            <p:pic>
              <p:nvPicPr>
                <p:cNvPr id="10" name="Picture 9" descr="G:\Desktop\Black Hole Astrophysics\Textbook circle\08 Ch 6.5.2.&amp;6.6.2.2&amp;7.1~7.3\Triangles_(spherical_geometry)_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5059" t="37297" b="8693"/>
                <a:stretch/>
              </p:blipFill>
              <p:spPr bwMode="auto">
                <a:xfrm>
                  <a:off x="3996567" y="2755868"/>
                  <a:ext cx="4023483" cy="39760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G:\Desktop\Black Hole Astrophysics\Textbook circle\09 Ch7.4\vehicl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789639" flipH="1">
                  <a:off x="5311063" y="4549105"/>
                  <a:ext cx="1252103" cy="940234"/>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flipV="1">
                  <a:off x="5937114" y="4592536"/>
                  <a:ext cx="1387611" cy="777994"/>
                </a:xfrm>
                <a:prstGeom prst="straightConnector1">
                  <a:avLst/>
                </a:prstGeom>
                <a:ln w="381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13" name="Picture 3" descr="G:\Desktop\Black Hole Astrophysics\Textbook circle\09 Ch7.4\vehicl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789639" flipH="1">
                  <a:off x="5311063" y="4549106"/>
                  <a:ext cx="1252103" cy="94023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G:\Desktop\Black Hole Astrophysics\Textbook circle\09 Ch7.4\vehicl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789639" flipH="1">
                  <a:off x="6543323" y="3776432"/>
                  <a:ext cx="1252103" cy="940234"/>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25" name="Group 24"/>
          <p:cNvGrpSpPr/>
          <p:nvPr/>
        </p:nvGrpSpPr>
        <p:grpSpPr>
          <a:xfrm>
            <a:off x="285852" y="1088865"/>
            <a:ext cx="4621723" cy="2504037"/>
            <a:chOff x="3075113" y="1145482"/>
            <a:chExt cx="4621723" cy="2504037"/>
          </a:xfrm>
        </p:grpSpPr>
        <p:grpSp>
          <p:nvGrpSpPr>
            <p:cNvPr id="15" name="Group 14"/>
            <p:cNvGrpSpPr/>
            <p:nvPr/>
          </p:nvGrpSpPr>
          <p:grpSpPr>
            <a:xfrm>
              <a:off x="4176697" y="1538540"/>
              <a:ext cx="2418557" cy="2110979"/>
              <a:chOff x="65289" y="1035807"/>
              <a:chExt cx="4753844" cy="4535433"/>
            </a:xfrm>
          </p:grpSpPr>
          <p:pic>
            <p:nvPicPr>
              <p:cNvPr id="16" name="Picture 15" descr="G:\Desktop\Black Hole Astrophysics\Textbook circle\08 Ch 6.5.2.&amp;6.6.2.2&amp;7.1~7.3\Triangles_(spherical_geometry)_s.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3811"/>
              <a:stretch/>
            </p:blipFill>
            <p:spPr bwMode="auto">
              <a:xfrm>
                <a:off x="65289" y="1035807"/>
                <a:ext cx="4753844" cy="453543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G:\Desktop\Black Hole Astrophysics\Textbook circle\10 Ch7.5&amp;7.7\Triangles_(spherical_geometry).jpg"/>
              <p:cNvPicPr>
                <a:picLocks noChangeAspect="1" noChangeArrowheads="1"/>
              </p:cNvPicPr>
              <p:nvPr/>
            </p:nvPicPr>
            <p:blipFill rotWithShape="1">
              <a:blip r:embed="rId8">
                <a:extLst>
                  <a:ext uri="{28A0092B-C50C-407E-A947-70E740481C1C}">
                    <a14:useLocalDpi xmlns:a14="http://schemas.microsoft.com/office/drawing/2010/main" val="0"/>
                  </a:ext>
                </a:extLst>
              </a:blip>
              <a:srcRect l="31197" t="45378" r="61514" b="44515"/>
              <a:stretch/>
            </p:blipFill>
            <p:spPr bwMode="auto">
              <a:xfrm>
                <a:off x="2442210" y="2600813"/>
                <a:ext cx="2348554" cy="2679174"/>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18" name="Rectangle 17"/>
              <p:cNvSpPr/>
              <p:nvPr/>
            </p:nvSpPr>
            <p:spPr>
              <a:xfrm>
                <a:off x="1738182" y="2982096"/>
                <a:ext cx="486033" cy="6260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9" name="Straight Connector 18"/>
              <p:cNvCxnSpPr/>
              <p:nvPr/>
            </p:nvCxnSpPr>
            <p:spPr>
              <a:xfrm flipV="1">
                <a:off x="2224214" y="2600813"/>
                <a:ext cx="217996" cy="3812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24214" y="3608175"/>
                <a:ext cx="217996" cy="16858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3075113" y="1145482"/>
              <a:ext cx="4621723" cy="369332"/>
            </a:xfrm>
            <a:prstGeom prst="rect">
              <a:avLst/>
            </a:prstGeom>
          </p:spPr>
          <p:txBody>
            <a:bodyPr wrap="square">
              <a:spAutoFit/>
            </a:bodyPr>
            <a:lstStyle/>
            <a:p>
              <a:r>
                <a:rPr lang="en-US" altLang="zh-TW" dirty="0" smtClean="0"/>
                <a:t>4. Observer </a:t>
              </a:r>
              <a:r>
                <a:rPr lang="en-US" altLang="zh-TW" dirty="0"/>
                <a:t>at </a:t>
              </a:r>
              <a:r>
                <a:rPr lang="en-US" altLang="zh-TW" dirty="0" smtClean="0"/>
                <a:t>Infinity/ Synchronous </a:t>
              </a:r>
              <a:r>
                <a:rPr lang="en-US" altLang="zh-TW" dirty="0"/>
                <a:t>frame (OIS)</a:t>
              </a:r>
              <a:endParaRPr lang="zh-TW" altLang="en-US" dirty="0"/>
            </a:p>
          </p:txBody>
        </p:sp>
      </p:grpSp>
      <p:sp>
        <p:nvSpPr>
          <p:cNvPr id="26" name="Right Arrow 25"/>
          <p:cNvSpPr/>
          <p:nvPr/>
        </p:nvSpPr>
        <p:spPr>
          <a:xfrm>
            <a:off x="3884103" y="2143062"/>
            <a:ext cx="1450684" cy="68991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28" name="TextBox 27"/>
              <p:cNvSpPr txBox="1"/>
              <p:nvPr/>
            </p:nvSpPr>
            <p:spPr>
              <a:xfrm>
                <a:off x="3746600" y="5190121"/>
                <a:ext cx="5088316" cy="652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sz="1400" i="1">
                              <a:latin typeface="Cambria Math"/>
                            </a:rPr>
                          </m:ctrlPr>
                        </m:sSubPr>
                        <m:e>
                          <m:d>
                            <m:dPr>
                              <m:ctrlPr>
                                <a:rPr lang="zh-TW" altLang="en-US" sz="1400" i="1">
                                  <a:latin typeface="Cambria Math"/>
                                </a:rPr>
                              </m:ctrlPr>
                            </m:dPr>
                            <m:e>
                              <m:sSup>
                                <m:sSupPr>
                                  <m:ctrlPr>
                                    <a:rPr lang="zh-TW" altLang="en-US" sz="1400" i="1">
                                      <a:latin typeface="Cambria Math"/>
                                    </a:rPr>
                                  </m:ctrlPr>
                                </m:sSupPr>
                                <m:e>
                                  <m:r>
                                    <a:rPr lang="zh-TW" altLang="en-US" sz="1400" i="1">
                                      <a:latin typeface="Cambria Math"/>
                                    </a:rPr>
                                    <m:t>𝑢</m:t>
                                  </m:r>
                                </m:e>
                                <m:sup>
                                  <m:r>
                                    <m:rPr>
                                      <m:sty m:val="p"/>
                                    </m:rPr>
                                    <a:rPr lang="zh-TW" altLang="en-US" sz="1400">
                                      <a:latin typeface="Cambria Math"/>
                                    </a:rPr>
                                    <m:t>BL</m:t>
                                  </m:r>
                                </m:sup>
                              </m:sSup>
                            </m:e>
                          </m:d>
                        </m:e>
                        <m:sub>
                          <m:r>
                            <a:rPr lang="zh-TW" altLang="en-US" sz="1400" i="1">
                              <a:latin typeface="Cambria Math"/>
                            </a:rPr>
                            <m:t>𝛼</m:t>
                          </m:r>
                        </m:sub>
                      </m:sSub>
                      <m:r>
                        <a:rPr lang="zh-TW" altLang="en-US" sz="1400">
                          <a:latin typeface="Cambria Math"/>
                        </a:rPr>
                        <m:t>=</m:t>
                      </m:r>
                      <m:d>
                        <m:dPr>
                          <m:ctrlPr>
                            <a:rPr lang="zh-TW" altLang="en-US" sz="1400" i="1">
                              <a:latin typeface="Cambria Math"/>
                            </a:rPr>
                          </m:ctrlPr>
                        </m:dPr>
                        <m:e>
                          <m:r>
                            <a:rPr lang="zh-TW" altLang="en-US" sz="1400">
                              <a:latin typeface="Cambria Math"/>
                            </a:rPr>
                            <m:t>−</m:t>
                          </m:r>
                          <m:d>
                            <m:dPr>
                              <m:begChr m:val="["/>
                              <m:endChr m:val="]"/>
                              <m:ctrlPr>
                                <a:rPr lang="zh-TW" altLang="en-US" sz="1400" i="1">
                                  <a:latin typeface="Cambria Math"/>
                                </a:rPr>
                              </m:ctrlPr>
                            </m:dPr>
                            <m:e>
                              <m:sSup>
                                <m:sSupPr>
                                  <m:ctrlPr>
                                    <a:rPr lang="zh-TW" altLang="en-US" sz="1400" i="1">
                                      <a:latin typeface="Cambria Math"/>
                                    </a:rPr>
                                  </m:ctrlPr>
                                </m:sSupPr>
                                <m:e>
                                  <m:r>
                                    <m:rPr>
                                      <m:sty m:val="p"/>
                                    </m:rPr>
                                    <a:rPr lang="zh-TW" altLang="en-US" sz="1400">
                                      <a:latin typeface="Cambria Math"/>
                                    </a:rPr>
                                    <m:t>γc</m:t>
                                  </m:r>
                                </m:e>
                                <m:sup>
                                  <m:r>
                                    <a:rPr lang="zh-TW" altLang="en-US" sz="1400">
                                      <a:latin typeface="Cambria Math"/>
                                    </a:rPr>
                                    <m:t>2</m:t>
                                  </m:r>
                                </m:sup>
                              </m:sSup>
                              <m:r>
                                <a:rPr lang="zh-TW" altLang="en-US" sz="1400">
                                  <a:latin typeface="Cambria Math"/>
                                </a:rPr>
                                <m:t>⁢</m:t>
                              </m:r>
                              <m:f>
                                <m:fPr>
                                  <m:ctrlPr>
                                    <a:rPr lang="zh-TW" altLang="en-US" sz="1400" i="1">
                                      <a:latin typeface="Cambria Math"/>
                                    </a:rPr>
                                  </m:ctrlPr>
                                </m:fPr>
                                <m:num>
                                  <m:r>
                                    <a:rPr lang="zh-TW" altLang="en-US" sz="1400" i="1">
                                      <a:latin typeface="Cambria Math"/>
                                    </a:rPr>
                                    <m:t>𝜌</m:t>
                                  </m:r>
                                  <m:r>
                                    <a:rPr lang="zh-TW" altLang="en-US" sz="1400">
                                      <a:latin typeface="Cambria Math"/>
                                    </a:rPr>
                                    <m:t>⁢</m:t>
                                  </m:r>
                                  <m:rad>
                                    <m:radPr>
                                      <m:degHide m:val="on"/>
                                      <m:ctrlPr>
                                        <a:rPr lang="zh-TW" altLang="en-US" sz="1400" i="1">
                                          <a:latin typeface="Cambria Math"/>
                                        </a:rPr>
                                      </m:ctrlPr>
                                    </m:radPr>
                                    <m:deg/>
                                    <m:e>
                                      <m:r>
                                        <a:rPr lang="zh-TW" altLang="en-US" sz="1400" i="1">
                                          <a:latin typeface="Cambria Math"/>
                                        </a:rPr>
                                        <m:t>𝛥</m:t>
                                      </m:r>
                                    </m:e>
                                  </m:rad>
                                </m:num>
                                <m:den>
                                  <m:r>
                                    <a:rPr lang="zh-TW" altLang="en-US" sz="1400" i="1">
                                      <a:latin typeface="Cambria Math"/>
                                    </a:rPr>
                                    <m:t>𝛴</m:t>
                                  </m:r>
                                </m:den>
                              </m:f>
                              <m:r>
                                <a:rPr lang="zh-TW" altLang="en-US" sz="1400">
                                  <a:latin typeface="Cambria Math"/>
                                </a:rPr>
                                <m:t>+</m:t>
                              </m:r>
                              <m:f>
                                <m:fPr>
                                  <m:ctrlPr>
                                    <a:rPr lang="zh-TW" altLang="en-US" sz="1400" i="1">
                                      <a:latin typeface="Cambria Math"/>
                                    </a:rPr>
                                  </m:ctrlPr>
                                </m:fPr>
                                <m:num>
                                  <m:sSup>
                                    <m:sSupPr>
                                      <m:ctrlPr>
                                        <a:rPr lang="zh-TW" altLang="en-US" sz="1400" i="1">
                                          <a:latin typeface="Cambria Math"/>
                                        </a:rPr>
                                      </m:ctrlPr>
                                    </m:sSupPr>
                                    <m:e>
                                      <m:r>
                                        <m:rPr>
                                          <m:sty m:val="p"/>
                                        </m:rPr>
                                        <a:rPr lang="zh-TW" altLang="en-US" sz="1400">
                                          <a:latin typeface="Cambria Math"/>
                                        </a:rPr>
                                        <m:t>γV</m:t>
                                      </m:r>
                                    </m:e>
                                    <m:sup>
                                      <m:acc>
                                        <m:accPr>
                                          <m:chr m:val="̂"/>
                                          <m:ctrlPr>
                                            <a:rPr lang="zh-TW" altLang="en-US" sz="1400" i="1">
                                              <a:latin typeface="Cambria Math"/>
                                            </a:rPr>
                                          </m:ctrlPr>
                                        </m:accPr>
                                        <m:e>
                                          <m:r>
                                            <a:rPr lang="zh-TW" altLang="en-US" sz="1400" i="1">
                                              <a:latin typeface="Cambria Math"/>
                                            </a:rPr>
                                            <m:t>𝜙</m:t>
                                          </m:r>
                                        </m:e>
                                      </m:acc>
                                    </m:sup>
                                  </m:sSup>
                                  <m:r>
                                    <a:rPr lang="zh-TW" altLang="en-US" sz="1400">
                                      <a:latin typeface="Cambria Math"/>
                                    </a:rPr>
                                    <m:t>⁢</m:t>
                                  </m:r>
                                  <m:r>
                                    <m:rPr>
                                      <m:sty m:val="p"/>
                                    </m:rPr>
                                    <a:rPr lang="zh-TW" altLang="en-US" sz="1400">
                                      <a:latin typeface="Cambria Math"/>
                                    </a:rPr>
                                    <m:t>Σsinθ</m:t>
                                  </m:r>
                                </m:num>
                                <m:den>
                                  <m:r>
                                    <a:rPr lang="zh-TW" altLang="en-US" sz="1400" i="1">
                                      <a:latin typeface="Cambria Math"/>
                                    </a:rPr>
                                    <m:t>𝜌</m:t>
                                  </m:r>
                                </m:den>
                              </m:f>
                              <m:r>
                                <a:rPr lang="zh-TW" altLang="en-US" sz="1400">
                                  <a:latin typeface="Cambria Math"/>
                                </a:rPr>
                                <m:t>⁢</m:t>
                              </m:r>
                              <m:r>
                                <a:rPr lang="zh-TW" altLang="en-US" sz="1400" i="1">
                                  <a:latin typeface="Cambria Math"/>
                                </a:rPr>
                                <m:t>𝜔</m:t>
                              </m:r>
                            </m:e>
                          </m:d>
                          <m:r>
                            <a:rPr lang="zh-TW" altLang="en-US" sz="1400">
                              <a:latin typeface="Cambria Math"/>
                            </a:rPr>
                            <m:t>,</m:t>
                          </m:r>
                          <m:f>
                            <m:fPr>
                              <m:ctrlPr>
                                <a:rPr lang="zh-TW" altLang="en-US" sz="1400" i="1">
                                  <a:latin typeface="Cambria Math"/>
                                </a:rPr>
                              </m:ctrlPr>
                            </m:fPr>
                            <m:num>
                              <m:sSup>
                                <m:sSupPr>
                                  <m:ctrlPr>
                                    <a:rPr lang="zh-TW" altLang="en-US" sz="1400" i="1">
                                      <a:latin typeface="Cambria Math"/>
                                    </a:rPr>
                                  </m:ctrlPr>
                                </m:sSupPr>
                                <m:e>
                                  <m:r>
                                    <m:rPr>
                                      <m:sty m:val="p"/>
                                    </m:rPr>
                                    <a:rPr lang="zh-TW" altLang="en-US" sz="1400">
                                      <a:latin typeface="Cambria Math"/>
                                    </a:rPr>
                                    <m:t>γρV</m:t>
                                  </m:r>
                                </m:e>
                                <m:sup>
                                  <m:acc>
                                    <m:accPr>
                                      <m:chr m:val="̂"/>
                                      <m:ctrlPr>
                                        <a:rPr lang="zh-TW" altLang="en-US" sz="1400" i="1">
                                          <a:latin typeface="Cambria Math"/>
                                        </a:rPr>
                                      </m:ctrlPr>
                                    </m:accPr>
                                    <m:e>
                                      <m:r>
                                        <a:rPr lang="zh-TW" altLang="en-US" sz="1400" i="1">
                                          <a:latin typeface="Cambria Math"/>
                                        </a:rPr>
                                        <m:t>𝑟</m:t>
                                      </m:r>
                                    </m:e>
                                  </m:acc>
                                </m:sup>
                              </m:sSup>
                            </m:num>
                            <m:den>
                              <m:rad>
                                <m:radPr>
                                  <m:degHide m:val="on"/>
                                  <m:ctrlPr>
                                    <a:rPr lang="zh-TW" altLang="en-US" sz="1400" i="1">
                                      <a:latin typeface="Cambria Math"/>
                                    </a:rPr>
                                  </m:ctrlPr>
                                </m:radPr>
                                <m:deg/>
                                <m:e>
                                  <m:r>
                                    <a:rPr lang="zh-TW" altLang="en-US" sz="1400" i="1">
                                      <a:latin typeface="Cambria Math"/>
                                    </a:rPr>
                                    <m:t>𝛥</m:t>
                                  </m:r>
                                </m:e>
                              </m:rad>
                            </m:den>
                          </m:f>
                          <m:r>
                            <a:rPr lang="zh-TW" altLang="en-US" sz="1400">
                              <a:latin typeface="Cambria Math"/>
                            </a:rPr>
                            <m:t>,</m:t>
                          </m:r>
                          <m:sSup>
                            <m:sSupPr>
                              <m:ctrlPr>
                                <a:rPr lang="zh-TW" altLang="en-US" sz="1400" i="1">
                                  <a:latin typeface="Cambria Math"/>
                                </a:rPr>
                              </m:ctrlPr>
                            </m:sSupPr>
                            <m:e>
                              <m:r>
                                <m:rPr>
                                  <m:sty m:val="p"/>
                                </m:rPr>
                                <a:rPr lang="zh-TW" altLang="en-US" sz="1400">
                                  <a:latin typeface="Cambria Math"/>
                                </a:rPr>
                                <m:t>γρV</m:t>
                              </m:r>
                            </m:e>
                            <m:sup>
                              <m:acc>
                                <m:accPr>
                                  <m:chr m:val="̂"/>
                                  <m:ctrlPr>
                                    <a:rPr lang="zh-TW" altLang="en-US" sz="1400" i="1">
                                      <a:latin typeface="Cambria Math"/>
                                    </a:rPr>
                                  </m:ctrlPr>
                                </m:accPr>
                                <m:e>
                                  <m:r>
                                    <a:rPr lang="zh-TW" altLang="en-US" sz="1400" i="1">
                                      <a:latin typeface="Cambria Math"/>
                                    </a:rPr>
                                    <m:t>𝜃</m:t>
                                  </m:r>
                                </m:e>
                              </m:acc>
                            </m:sup>
                          </m:sSup>
                          <m:r>
                            <a:rPr lang="zh-TW" altLang="en-US" sz="1400">
                              <a:latin typeface="Cambria Math"/>
                            </a:rPr>
                            <m:t>,</m:t>
                          </m:r>
                          <m:f>
                            <m:fPr>
                              <m:ctrlPr>
                                <a:rPr lang="zh-TW" altLang="en-US" sz="1400" i="1">
                                  <a:latin typeface="Cambria Math"/>
                                </a:rPr>
                              </m:ctrlPr>
                            </m:fPr>
                            <m:num>
                              <m:r>
                                <m:rPr>
                                  <m:sty m:val="p"/>
                                </m:rPr>
                                <a:rPr lang="zh-TW" altLang="en-US" sz="1400">
                                  <a:latin typeface="Cambria Math"/>
                                </a:rPr>
                                <m:t>γΣsinθ</m:t>
                              </m:r>
                            </m:num>
                            <m:den>
                              <m:r>
                                <a:rPr lang="zh-TW" altLang="en-US" sz="1400" i="1">
                                  <a:latin typeface="Cambria Math"/>
                                </a:rPr>
                                <m:t>𝜌</m:t>
                              </m:r>
                            </m:den>
                          </m:f>
                          <m:r>
                            <a:rPr lang="zh-TW" altLang="en-US" sz="1400">
                              <a:latin typeface="Cambria Math"/>
                            </a:rPr>
                            <m:t>⁢</m:t>
                          </m:r>
                          <m:sSup>
                            <m:sSupPr>
                              <m:ctrlPr>
                                <a:rPr lang="zh-TW" altLang="en-US" sz="1400" i="1">
                                  <a:latin typeface="Cambria Math"/>
                                </a:rPr>
                              </m:ctrlPr>
                            </m:sSupPr>
                            <m:e>
                              <m:r>
                                <a:rPr lang="zh-TW" altLang="en-US" sz="1400" i="1">
                                  <a:latin typeface="Cambria Math"/>
                                </a:rPr>
                                <m:t>𝑉</m:t>
                              </m:r>
                            </m:e>
                            <m:sup>
                              <m:acc>
                                <m:accPr>
                                  <m:chr m:val="̂"/>
                                  <m:ctrlPr>
                                    <a:rPr lang="zh-TW" altLang="en-US" sz="1400" i="1">
                                      <a:latin typeface="Cambria Math"/>
                                    </a:rPr>
                                  </m:ctrlPr>
                                </m:accPr>
                                <m:e>
                                  <m:r>
                                    <a:rPr lang="zh-TW" altLang="en-US" sz="1400" i="1">
                                      <a:latin typeface="Cambria Math"/>
                                    </a:rPr>
                                    <m:t>𝜙</m:t>
                                  </m:r>
                                </m:e>
                              </m:acc>
                            </m:sup>
                          </m:sSup>
                        </m:e>
                      </m:d>
                    </m:oMath>
                  </m:oMathPara>
                </a14:m>
                <a:endParaRPr lang="zh-TW" altLang="en-US"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746600" y="5190121"/>
                <a:ext cx="5088316" cy="652936"/>
              </a:xfrm>
              <a:prstGeom prst="rect">
                <a:avLst/>
              </a:prstGeom>
              <a:blipFill rotWithShape="1">
                <a:blip r:embed="rId9"/>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92914" y="6266576"/>
                <a:ext cx="6201249" cy="506870"/>
              </a:xfrm>
              <a:prstGeom prst="rect">
                <a:avLst/>
              </a:prstGeom>
              <a:noFill/>
            </p:spPr>
            <p:txBody>
              <a:bodyPr wrap="none" rtlCol="0">
                <a:spAutoFit/>
              </a:bodyPr>
              <a:lstStyle/>
              <a:p>
                <a:r>
                  <a:rPr lang="en-US" altLang="zh-TW" dirty="0" smtClean="0">
                    <a:latin typeface="Cambria Math" pitchFamily="18" charset="0"/>
                    <a:ea typeface="Cambria Math" pitchFamily="18" charset="0"/>
                  </a:rPr>
                  <a:t>Remember that </a:t>
                </a:r>
                <a14:m>
                  <m:oMath xmlns:m="http://schemas.openxmlformats.org/officeDocument/2006/math">
                    <m:d>
                      <m:dPr>
                        <m:ctrlPr>
                          <a:rPr lang="zh-TW" altLang="en-US" i="1">
                            <a:latin typeface="Cambria Math"/>
                          </a:rPr>
                        </m:ctrlPr>
                      </m:dPr>
                      <m:e>
                        <m:sSup>
                          <m:sSupPr>
                            <m:ctrlPr>
                              <a:rPr lang="zh-TW" altLang="en-US" i="1">
                                <a:latin typeface="Cambria Math"/>
                              </a:rPr>
                            </m:ctrlPr>
                          </m:sSupPr>
                          <m:e>
                            <m:r>
                              <a:rPr lang="zh-TW" altLang="en-US" i="1">
                                <a:latin typeface="Cambria Math"/>
                              </a:rPr>
                              <m:t>𝑉</m:t>
                            </m:r>
                          </m:e>
                          <m:sup>
                            <m:acc>
                              <m:accPr>
                                <m:chr m:val="̂"/>
                                <m:ctrlPr>
                                  <a:rPr lang="zh-TW" altLang="en-US" i="1">
                                    <a:latin typeface="Cambria Math"/>
                                  </a:rPr>
                                </m:ctrlPr>
                              </m:accPr>
                              <m:e>
                                <m:r>
                                  <a:rPr lang="zh-TW" altLang="en-US" i="1">
                                    <a:latin typeface="Cambria Math"/>
                                  </a:rPr>
                                  <m:t>𝑟</m:t>
                                </m:r>
                              </m:e>
                            </m:acc>
                          </m:sup>
                        </m:sSup>
                        <m:r>
                          <a:rPr lang="zh-TW" altLang="en-US">
                            <a:latin typeface="Cambria Math"/>
                          </a:rPr>
                          <m:t>,</m:t>
                        </m:r>
                        <m:sSup>
                          <m:sSupPr>
                            <m:ctrlPr>
                              <a:rPr lang="zh-TW" altLang="en-US" i="1">
                                <a:latin typeface="Cambria Math"/>
                              </a:rPr>
                            </m:ctrlPr>
                          </m:sSupPr>
                          <m:e>
                            <m:r>
                              <a:rPr lang="zh-TW" altLang="en-US" i="1">
                                <a:latin typeface="Cambria Math"/>
                              </a:rPr>
                              <m:t>𝑉</m:t>
                            </m:r>
                          </m:e>
                          <m:sup>
                            <m:acc>
                              <m:accPr>
                                <m:chr m:val="̂"/>
                                <m:ctrlPr>
                                  <a:rPr lang="zh-TW" altLang="en-US" i="1">
                                    <a:latin typeface="Cambria Math"/>
                                  </a:rPr>
                                </m:ctrlPr>
                              </m:accPr>
                              <m:e>
                                <m:r>
                                  <a:rPr lang="zh-TW" altLang="en-US" i="1">
                                    <a:latin typeface="Cambria Math"/>
                                  </a:rPr>
                                  <m:t>𝜃</m:t>
                                </m:r>
                              </m:e>
                            </m:acc>
                          </m:sup>
                        </m:sSup>
                        <m:r>
                          <a:rPr lang="zh-TW" altLang="en-US">
                            <a:latin typeface="Cambria Math"/>
                          </a:rPr>
                          <m:t>,</m:t>
                        </m:r>
                        <m:sSup>
                          <m:sSupPr>
                            <m:ctrlPr>
                              <a:rPr lang="zh-TW" altLang="en-US" i="1">
                                <a:latin typeface="Cambria Math"/>
                              </a:rPr>
                            </m:ctrlPr>
                          </m:sSupPr>
                          <m:e>
                            <m:r>
                              <a:rPr lang="zh-TW" altLang="en-US" i="1">
                                <a:latin typeface="Cambria Math"/>
                              </a:rPr>
                              <m:t>𝑉</m:t>
                            </m:r>
                          </m:e>
                          <m:sup>
                            <m:acc>
                              <m:accPr>
                                <m:chr m:val="̂"/>
                                <m:ctrlPr>
                                  <a:rPr lang="zh-TW" altLang="en-US" i="1">
                                    <a:latin typeface="Cambria Math"/>
                                  </a:rPr>
                                </m:ctrlPr>
                              </m:accPr>
                              <m:e>
                                <m:r>
                                  <a:rPr lang="zh-TW" altLang="en-US" i="1">
                                    <a:latin typeface="Cambria Math"/>
                                  </a:rPr>
                                  <m:t>𝜙</m:t>
                                </m:r>
                              </m:e>
                            </m:acc>
                          </m:sup>
                        </m:sSup>
                      </m:e>
                    </m:d>
                  </m:oMath>
                </a14:m>
                <a:r>
                  <a:rPr lang="zh-TW" altLang="en-US" dirty="0" smtClean="0"/>
                  <a:t> </a:t>
                </a:r>
                <a:r>
                  <a:rPr lang="en-US" altLang="zh-TW" dirty="0" smtClean="0"/>
                  <a:t>are all evaluated in the FIX frame.</a:t>
                </a:r>
                <a:endParaRPr lang="zh-TW" altLang="en-US" dirty="0" smtClean="0">
                  <a:latin typeface="Cambria Math" pitchFamily="18" charset="0"/>
                  <a:ea typeface="Cambria Math" pitchFamily="18"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292914" y="6266576"/>
                <a:ext cx="6201249" cy="506870"/>
              </a:xfrm>
              <a:prstGeom prst="rect">
                <a:avLst/>
              </a:prstGeom>
              <a:blipFill rotWithShape="1">
                <a:blip r:embed="rId10"/>
                <a:stretch>
                  <a:fillRect l="-787" r="-98" b="-6024"/>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66616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Conserved Quantities</a:t>
            </a:r>
            <a:endParaRPr lang="zh-TW" altLang="en-US" dirty="0"/>
          </a:p>
        </p:txBody>
      </p:sp>
      <mc:AlternateContent xmlns:mc="http://schemas.openxmlformats.org/markup-compatibility/2006" xmlns:a14="http://schemas.microsoft.com/office/drawing/2010/main">
        <mc:Choice Requires="a14">
          <p:sp>
            <p:nvSpPr>
              <p:cNvPr id="3" name="TextBox 2"/>
              <p:cNvSpPr txBox="1"/>
              <p:nvPr/>
            </p:nvSpPr>
            <p:spPr>
              <a:xfrm>
                <a:off x="1305359" y="1301577"/>
                <a:ext cx="6551770"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As we have introduced last week, since the metric is independent of t and </a:t>
                </a:r>
                <a14:m>
                  <m:oMath xmlns:m="http://schemas.openxmlformats.org/officeDocument/2006/math">
                    <m:r>
                      <a:rPr lang="zh-TW" altLang="en-US" i="1">
                        <a:latin typeface="Cambria Math"/>
                      </a:rPr>
                      <m:t>𝜙</m:t>
                    </m:r>
                  </m:oMath>
                </a14:m>
                <a:r>
                  <a:rPr lang="en-US" altLang="zh-TW" dirty="0" smtClean="0"/>
                  <a:t>, Energy and angular momentum are conserved.</a:t>
                </a:r>
                <a:endParaRPr lang="zh-TW" altLang="en-US" dirty="0" smtClean="0">
                  <a:latin typeface="Cambria Math" pitchFamily="18" charset="0"/>
                  <a:ea typeface="Cambria Math"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305359" y="1301577"/>
                <a:ext cx="6551770" cy="646331"/>
              </a:xfrm>
              <a:prstGeom prst="rect">
                <a:avLst/>
              </a:prstGeom>
              <a:blipFill rotWithShape="1">
                <a:blip r:embed="rId2"/>
                <a:stretch>
                  <a:fillRect l="-744" t="-5660" r="-1023" b="-1415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380772" y="3401188"/>
                <a:ext cx="1618071" cy="6287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zh-TW" altLang="en-US" i="1">
                              <a:latin typeface="Cambria Math"/>
                            </a:rPr>
                          </m:ctrlPr>
                        </m:fPr>
                        <m:num>
                          <m:sSub>
                            <m:sSubPr>
                              <m:ctrlPr>
                                <a:rPr lang="zh-TW" altLang="en-US" i="1">
                                  <a:latin typeface="Cambria Math"/>
                                </a:rPr>
                              </m:ctrlPr>
                            </m:sSubPr>
                            <m:e>
                              <m:r>
                                <m:rPr>
                                  <m:sty m:val="p"/>
                                </m:rPr>
                                <a:rPr lang="zh-TW" altLang="en-US">
                                  <a:latin typeface="Cambria Math"/>
                                </a:rPr>
                                <m:t>dp</m:t>
                              </m:r>
                            </m:e>
                            <m:sub>
                              <m:r>
                                <a:rPr lang="zh-TW" altLang="en-US" i="1">
                                  <a:latin typeface="Cambria Math"/>
                                </a:rPr>
                                <m:t>𝜙</m:t>
                              </m:r>
                            </m:sub>
                          </m:sSub>
                        </m:num>
                        <m:den>
                          <m:r>
                            <m:rPr>
                              <m:sty m:val="p"/>
                            </m:rPr>
                            <a:rPr lang="zh-TW" altLang="en-US">
                              <a:latin typeface="Cambria Math"/>
                            </a:rPr>
                            <m:t>dτ</m:t>
                          </m:r>
                        </m:den>
                      </m:f>
                      <m:r>
                        <a:rPr lang="zh-TW" altLang="en-US">
                          <a:latin typeface="Cambria Math"/>
                        </a:rPr>
                        <m:t>≡</m:t>
                      </m:r>
                      <m:f>
                        <m:fPr>
                          <m:ctrlPr>
                            <a:rPr lang="zh-TW" altLang="en-US" i="1">
                              <a:latin typeface="Cambria Math"/>
                            </a:rPr>
                          </m:ctrlPr>
                        </m:fPr>
                        <m:num>
                          <m:r>
                            <m:rPr>
                              <m:sty m:val="p"/>
                            </m:rPr>
                            <a:rPr lang="zh-TW" altLang="en-US">
                              <a:latin typeface="Cambria Math"/>
                            </a:rPr>
                            <m:t>dL</m:t>
                          </m:r>
                        </m:num>
                        <m:den>
                          <m:r>
                            <m:rPr>
                              <m:sty m:val="p"/>
                            </m:rPr>
                            <a:rPr lang="zh-TW" altLang="en-US">
                              <a:latin typeface="Cambria Math"/>
                            </a:rPr>
                            <m:t>dτ</m:t>
                          </m:r>
                        </m:den>
                      </m:f>
                      <m:r>
                        <a:rPr lang="zh-TW" altLang="en-US">
                          <a:latin typeface="Cambria Math"/>
                        </a:rPr>
                        <m:t>=0</m:t>
                      </m:r>
                    </m:oMath>
                  </m:oMathPara>
                </a14:m>
                <a:endParaRPr lang="zh-TW" alt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380772" y="3401188"/>
                <a:ext cx="1618071" cy="628762"/>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294923" y="2966641"/>
                <a:ext cx="2896114" cy="6619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rPr>
                        <m:t>𝐿</m:t>
                      </m:r>
                      <m:r>
                        <a:rPr lang="en-US" altLang="zh-TW" b="0" i="1" smtClean="0">
                          <a:latin typeface="Cambria Math"/>
                        </a:rPr>
                        <m:t>=</m:t>
                      </m:r>
                      <m:sSubSup>
                        <m:sSubSupPr>
                          <m:ctrlPr>
                            <a:rPr lang="zh-TW" altLang="en-US" i="1" smtClean="0">
                              <a:latin typeface="Cambria Math"/>
                            </a:rPr>
                          </m:ctrlPr>
                        </m:sSubSupPr>
                        <m:e>
                          <m:r>
                            <a:rPr lang="zh-TW" altLang="en-US" i="1">
                              <a:latin typeface="Cambria Math"/>
                            </a:rPr>
                            <m:t>𝑝</m:t>
                          </m:r>
                        </m:e>
                        <m:sub>
                          <m:r>
                            <a:rPr lang="zh-TW" altLang="en-US" i="1">
                              <a:latin typeface="Cambria Math"/>
                            </a:rPr>
                            <m:t>𝜙</m:t>
                          </m:r>
                        </m:sub>
                        <m:sup>
                          <m:r>
                            <m:rPr>
                              <m:sty m:val="p"/>
                            </m:rPr>
                            <a:rPr lang="zh-TW" altLang="en-US">
                              <a:latin typeface="Cambria Math"/>
                            </a:rPr>
                            <m:t>K</m:t>
                          </m:r>
                          <m:r>
                            <a:rPr lang="en-US" altLang="zh-TW" b="0" i="1" smtClean="0">
                              <a:latin typeface="Cambria Math"/>
                            </a:rPr>
                            <m:t>𝑒𝑟𝑟</m:t>
                          </m:r>
                        </m:sup>
                      </m:sSubSup>
                      <m:r>
                        <a:rPr lang="en-US" altLang="zh-TW" b="0" i="1" smtClean="0">
                          <a:latin typeface="Cambria Math"/>
                        </a:rPr>
                        <m:t>=</m:t>
                      </m:r>
                      <m:r>
                        <m:rPr>
                          <m:sty m:val="p"/>
                        </m:rPr>
                        <a:rPr lang="zh-TW" altLang="en-US">
                          <a:latin typeface="Cambria Math"/>
                        </a:rPr>
                        <m:t>γ</m:t>
                      </m:r>
                      <m:sSub>
                        <m:sSubPr>
                          <m:ctrlPr>
                            <a:rPr lang="zh-TW" altLang="en-US" i="1">
                              <a:latin typeface="Cambria Math"/>
                            </a:rPr>
                          </m:ctrlPr>
                        </m:sSubPr>
                        <m:e>
                          <m:r>
                            <a:rPr lang="zh-TW" altLang="en-US" i="1">
                              <a:latin typeface="Cambria Math"/>
                            </a:rPr>
                            <m:t>𝑚</m:t>
                          </m:r>
                        </m:e>
                        <m:sub>
                          <m:r>
                            <a:rPr lang="zh-TW" altLang="en-US">
                              <a:latin typeface="Cambria Math"/>
                            </a:rPr>
                            <m:t>0</m:t>
                          </m:r>
                        </m:sub>
                      </m:sSub>
                      <m:sSup>
                        <m:sSupPr>
                          <m:ctrlPr>
                            <a:rPr lang="zh-TW" altLang="en-US" i="1">
                              <a:latin typeface="Cambria Math"/>
                            </a:rPr>
                          </m:ctrlPr>
                        </m:sSupPr>
                        <m:e>
                          <m:r>
                            <a:rPr lang="zh-TW" altLang="en-US" i="1">
                              <a:latin typeface="Cambria Math"/>
                            </a:rPr>
                            <m:t>𝑉</m:t>
                          </m:r>
                        </m:e>
                        <m:sup>
                          <m:acc>
                            <m:accPr>
                              <m:chr m:val="̂"/>
                              <m:ctrlPr>
                                <a:rPr lang="zh-TW" altLang="en-US" i="1">
                                  <a:latin typeface="Cambria Math"/>
                                </a:rPr>
                              </m:ctrlPr>
                            </m:accPr>
                            <m:e>
                              <m:r>
                                <a:rPr lang="zh-TW" altLang="en-US" i="1">
                                  <a:latin typeface="Cambria Math"/>
                                </a:rPr>
                                <m:t>𝜙</m:t>
                              </m:r>
                            </m:e>
                          </m:acc>
                        </m:sup>
                      </m:sSup>
                      <m:f>
                        <m:fPr>
                          <m:ctrlPr>
                            <a:rPr lang="zh-TW" altLang="en-US" i="1">
                              <a:latin typeface="Cambria Math"/>
                            </a:rPr>
                          </m:ctrlPr>
                        </m:fPr>
                        <m:num>
                          <m:r>
                            <m:rPr>
                              <m:sty m:val="p"/>
                            </m:rPr>
                            <a:rPr lang="zh-TW" altLang="en-US">
                              <a:latin typeface="Cambria Math"/>
                            </a:rPr>
                            <m:t>Σsinθ</m:t>
                          </m:r>
                        </m:num>
                        <m:den>
                          <m:r>
                            <a:rPr lang="zh-TW" altLang="en-US" i="1">
                              <a:latin typeface="Cambria Math"/>
                            </a:rPr>
                            <m:t>𝜌</m:t>
                          </m:r>
                        </m:den>
                      </m:f>
                      <m:r>
                        <a:rPr lang="zh-TW" altLang="en-US">
                          <a:latin typeface="Cambria Math"/>
                        </a:rPr>
                        <m:t>⁢</m:t>
                      </m:r>
                    </m:oMath>
                  </m:oMathPara>
                </a14:m>
                <a:endParaRPr lang="zh-TW" altLang="en-US" dirty="0"/>
              </a:p>
            </p:txBody>
          </p:sp>
        </mc:Choice>
        <mc:Fallback xmlns="">
          <p:sp>
            <p:nvSpPr>
              <p:cNvPr id="8" name="Rectangle 7"/>
              <p:cNvSpPr>
                <a:spLocks noRot="1" noChangeAspect="1" noMove="1" noResize="1" noEditPoints="1" noAdjustHandles="1" noChangeArrowheads="1" noChangeShapeType="1" noTextEdit="1"/>
              </p:cNvSpPr>
              <p:nvPr/>
            </p:nvSpPr>
            <p:spPr>
              <a:xfrm>
                <a:off x="4294923" y="2966641"/>
                <a:ext cx="2896114" cy="661912"/>
              </a:xfrm>
              <a:prstGeom prst="rect">
                <a:avLst/>
              </a:prstGeom>
              <a:blipFill rotWithShape="1">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983617" y="3882633"/>
                <a:ext cx="3230364" cy="4556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zh-TW" altLang="en-US" i="1" smtClean="0">
                              <a:latin typeface="Cambria Math"/>
                            </a:rPr>
                          </m:ctrlPr>
                        </m:sSubSupPr>
                        <m:e>
                          <m:r>
                            <a:rPr lang="zh-TW" altLang="en-US" i="1">
                              <a:latin typeface="Cambria Math"/>
                            </a:rPr>
                            <m:t>𝑝</m:t>
                          </m:r>
                        </m:e>
                        <m:sub>
                          <m:r>
                            <a:rPr lang="zh-TW" altLang="en-US" i="1">
                              <a:latin typeface="Cambria Math"/>
                            </a:rPr>
                            <m:t>𝜙</m:t>
                          </m:r>
                        </m:sub>
                        <m:sup>
                          <m:r>
                            <m:rPr>
                              <m:sty m:val="p"/>
                            </m:rPr>
                            <a:rPr lang="en-US" altLang="zh-TW" b="0" i="0" smtClean="0">
                              <a:latin typeface="Cambria Math"/>
                            </a:rPr>
                            <m:t>Schwarzschild</m:t>
                          </m:r>
                        </m:sup>
                      </m:sSubSup>
                      <m:r>
                        <a:rPr lang="zh-TW" altLang="en-US">
                          <a:latin typeface="Cambria Math"/>
                        </a:rPr>
                        <m:t>=</m:t>
                      </m:r>
                      <m:r>
                        <a:rPr lang="zh-TW" altLang="en-US" i="1">
                          <a:latin typeface="Cambria Math"/>
                        </a:rPr>
                        <m:t>𝛾</m:t>
                      </m:r>
                      <m:r>
                        <a:rPr lang="zh-TW" altLang="en-US">
                          <a:latin typeface="Cambria Math"/>
                        </a:rPr>
                        <m:t>⁢</m:t>
                      </m:r>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sSup>
                        <m:sSupPr>
                          <m:ctrlPr>
                            <a:rPr lang="zh-TW" altLang="en-US" i="1">
                              <a:latin typeface="Cambria Math"/>
                            </a:rPr>
                          </m:ctrlPr>
                        </m:sSupPr>
                        <m:e>
                          <m:r>
                            <a:rPr lang="zh-TW" altLang="en-US" i="1">
                              <a:latin typeface="Cambria Math"/>
                            </a:rPr>
                            <m:t>𝑉</m:t>
                          </m:r>
                        </m:e>
                        <m:sup>
                          <m:acc>
                            <m:accPr>
                              <m:chr m:val="̂"/>
                              <m:ctrlPr>
                                <a:rPr lang="zh-TW" altLang="en-US" i="1">
                                  <a:latin typeface="Cambria Math"/>
                                </a:rPr>
                              </m:ctrlPr>
                            </m:accPr>
                            <m:e>
                              <m:r>
                                <a:rPr lang="zh-TW" altLang="en-US" i="1">
                                  <a:latin typeface="Cambria Math"/>
                                </a:rPr>
                                <m:t>𝜙</m:t>
                              </m:r>
                            </m:e>
                          </m:acc>
                        </m:sup>
                      </m:sSup>
                      <m:r>
                        <a:rPr lang="zh-TW" altLang="en-US">
                          <a:latin typeface="Cambria Math"/>
                        </a:rPr>
                        <m:t>⁢</m:t>
                      </m:r>
                      <m:r>
                        <a:rPr lang="zh-TW" altLang="en-US" i="1">
                          <a:latin typeface="Cambria Math"/>
                        </a:rPr>
                        <m:t>𝑟</m:t>
                      </m:r>
                      <m:r>
                        <a:rPr lang="zh-TW" altLang="en-US">
                          <a:latin typeface="Cambria Math"/>
                        </a:rPr>
                        <m:t>⁢</m:t>
                      </m:r>
                      <m:r>
                        <m:rPr>
                          <m:sty m:val="p"/>
                        </m:rPr>
                        <a:rPr lang="zh-TW" altLang="en-US">
                          <a:latin typeface="Cambria Math"/>
                        </a:rPr>
                        <m:t>sinθ</m:t>
                      </m:r>
                    </m:oMath>
                  </m:oMathPara>
                </a14:m>
                <a:endParaRPr lang="zh-TW" alt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3983617" y="3882633"/>
                <a:ext cx="3230364" cy="455638"/>
              </a:xfrm>
              <a:prstGeom prst="rect">
                <a:avLst/>
              </a:prstGeom>
              <a:blipFill rotWithShape="1">
                <a:blip r:embed="rId5"/>
                <a:stretch>
                  <a:fillRect b="-8000"/>
                </a:stretch>
              </a:blipFill>
            </p:spPr>
            <p:txBody>
              <a:bodyPr/>
              <a:lstStyle/>
              <a:p>
                <a:r>
                  <a:rPr lang="zh-TW" altLang="en-US">
                    <a:noFill/>
                  </a:rPr>
                  <a:t> </a:t>
                </a:r>
              </a:p>
            </p:txBody>
          </p:sp>
        </mc:Fallback>
      </mc:AlternateContent>
      <p:cxnSp>
        <p:nvCxnSpPr>
          <p:cNvPr id="13" name="Straight Connector 12"/>
          <p:cNvCxnSpPr/>
          <p:nvPr/>
        </p:nvCxnSpPr>
        <p:spPr>
          <a:xfrm>
            <a:off x="6420735" y="3611262"/>
            <a:ext cx="56017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442634" y="4240428"/>
            <a:ext cx="56017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444618" y="5089480"/>
                <a:ext cx="8590110" cy="809196"/>
              </a:xfrm>
              <a:prstGeom prst="rect">
                <a:avLst/>
              </a:prstGeom>
              <a:noFill/>
            </p:spPr>
            <p:txBody>
              <a:bodyPr wrap="square" rtlCol="0">
                <a:spAutoFit/>
              </a:bodyPr>
              <a:lstStyle/>
              <a:p>
                <a:r>
                  <a:rPr lang="en-US" altLang="zh-TW" dirty="0" smtClean="0">
                    <a:latin typeface="Cambria Math" pitchFamily="18" charset="0"/>
                    <a:ea typeface="Cambria Math" pitchFamily="18" charset="0"/>
                  </a:rPr>
                  <a:t>Comparing with the Schwarzschild case, it’s easy to see that </a:t>
                </a:r>
                <a14:m>
                  <m:oMath xmlns:m="http://schemas.openxmlformats.org/officeDocument/2006/math">
                    <m:f>
                      <m:fPr>
                        <m:ctrlPr>
                          <a:rPr lang="zh-TW" altLang="en-US" i="1">
                            <a:latin typeface="Cambria Math"/>
                          </a:rPr>
                        </m:ctrlPr>
                      </m:fPr>
                      <m:num>
                        <m:r>
                          <m:rPr>
                            <m:sty m:val="p"/>
                          </m:rPr>
                          <a:rPr lang="zh-TW" altLang="en-US">
                            <a:latin typeface="Cambria Math"/>
                          </a:rPr>
                          <m:t>Σsinθ</m:t>
                        </m:r>
                      </m:num>
                      <m:den>
                        <m:r>
                          <a:rPr lang="zh-TW" altLang="en-US" i="1">
                            <a:latin typeface="Cambria Math"/>
                          </a:rPr>
                          <m:t>𝜌</m:t>
                        </m:r>
                      </m:den>
                    </m:f>
                    <m:r>
                      <a:rPr lang="zh-TW" altLang="en-US">
                        <a:latin typeface="Cambria Math"/>
                      </a:rPr>
                      <m:t>⁢</m:t>
                    </m:r>
                  </m:oMath>
                </a14:m>
                <a:r>
                  <a:rPr lang="en-US" altLang="zh-TW" dirty="0" smtClean="0">
                    <a:latin typeface="Cambria Math" pitchFamily="18" charset="0"/>
                    <a:ea typeface="Cambria Math" pitchFamily="18" charset="0"/>
                  </a:rPr>
                  <a:t>is the cylindrical radius as we mentioned before. </a:t>
                </a:r>
              </a:p>
            </p:txBody>
          </p:sp>
        </mc:Choice>
        <mc:Fallback xmlns="">
          <p:sp>
            <p:nvSpPr>
              <p:cNvPr id="15" name="TextBox 14"/>
              <p:cNvSpPr txBox="1">
                <a:spLocks noRot="1" noChangeAspect="1" noMove="1" noResize="1" noEditPoints="1" noAdjustHandles="1" noChangeArrowheads="1" noChangeShapeType="1" noTextEdit="1"/>
              </p:cNvSpPr>
              <p:nvPr/>
            </p:nvSpPr>
            <p:spPr>
              <a:xfrm>
                <a:off x="444618" y="5089480"/>
                <a:ext cx="8590110" cy="809196"/>
              </a:xfrm>
              <a:prstGeom prst="rect">
                <a:avLst/>
              </a:prstGeom>
              <a:blipFill rotWithShape="1">
                <a:blip r:embed="rId6"/>
                <a:stretch>
                  <a:fillRect l="-639" b="-10526"/>
                </a:stretch>
              </a:blipFill>
            </p:spPr>
            <p:txBody>
              <a:bodyPr/>
              <a:lstStyle/>
              <a:p>
                <a:r>
                  <a:rPr lang="zh-TW" altLang="en-US">
                    <a:noFill/>
                  </a:rPr>
                  <a:t> </a:t>
                </a:r>
              </a:p>
            </p:txBody>
          </p:sp>
        </mc:Fallback>
      </mc:AlternateContent>
      <p:sp>
        <p:nvSpPr>
          <p:cNvPr id="20" name="TextBox 19"/>
          <p:cNvSpPr txBox="1"/>
          <p:nvPr/>
        </p:nvSpPr>
        <p:spPr>
          <a:xfrm>
            <a:off x="343949" y="2365622"/>
            <a:ext cx="2654894"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The Angular momentum:</a:t>
            </a:r>
            <a:endParaRPr lang="zh-TW" altLang="en-US" dirty="0" smtClean="0">
              <a:latin typeface="Cambria Math" pitchFamily="18" charset="0"/>
              <a:ea typeface="Cambria Math" pitchFamily="18" charset="0"/>
            </a:endParaRPr>
          </a:p>
        </p:txBody>
      </p:sp>
    </p:spTree>
    <p:extLst>
      <p:ext uri="{BB962C8B-B14F-4D97-AF65-F5344CB8AC3E}">
        <p14:creationId xmlns:p14="http://schemas.microsoft.com/office/powerpoint/2010/main" val="351186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a:t>Conserved Quantities</a:t>
            </a:r>
            <a:endParaRPr lang="zh-TW" altLang="en-US" dirty="0"/>
          </a:p>
        </p:txBody>
      </p:sp>
      <mc:AlternateContent xmlns:mc="http://schemas.openxmlformats.org/markup-compatibility/2006">
        <mc:Choice xmlns:a14="http://schemas.microsoft.com/office/drawing/2010/main" Requires="a14">
          <p:sp>
            <p:nvSpPr>
              <p:cNvPr id="3" name="TextBox 2"/>
              <p:cNvSpPr txBox="1"/>
              <p:nvPr/>
            </p:nvSpPr>
            <p:spPr>
              <a:xfrm>
                <a:off x="752599" y="1666468"/>
                <a:ext cx="1785682" cy="6183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zh-TW" altLang="en-US" i="1" smtClean="0">
                              <a:latin typeface="Cambria Math"/>
                            </a:rPr>
                          </m:ctrlPr>
                        </m:fPr>
                        <m:num>
                          <m:sSub>
                            <m:sSubPr>
                              <m:ctrlPr>
                                <a:rPr lang="zh-TW" altLang="en-US" i="1">
                                  <a:latin typeface="Cambria Math"/>
                                </a:rPr>
                              </m:ctrlPr>
                            </m:sSubPr>
                            <m:e>
                              <m:r>
                                <m:rPr>
                                  <m:sty m:val="p"/>
                                </m:rPr>
                                <a:rPr lang="zh-TW" altLang="en-US">
                                  <a:latin typeface="Cambria Math"/>
                                </a:rPr>
                                <m:t>dp</m:t>
                              </m:r>
                            </m:e>
                            <m:sub>
                              <m:r>
                                <a:rPr lang="en-US" altLang="zh-TW" b="0" i="1" smtClean="0">
                                  <a:latin typeface="Cambria Math"/>
                                </a:rPr>
                                <m:t>𝑡</m:t>
                              </m:r>
                            </m:sub>
                          </m:sSub>
                        </m:num>
                        <m:den>
                          <m:r>
                            <m:rPr>
                              <m:sty m:val="p"/>
                            </m:rPr>
                            <a:rPr lang="zh-TW" altLang="en-US">
                              <a:latin typeface="Cambria Math"/>
                            </a:rPr>
                            <m:t>dτ</m:t>
                          </m:r>
                        </m:den>
                      </m:f>
                      <m:r>
                        <a:rPr lang="zh-TW" altLang="en-US">
                          <a:latin typeface="Cambria Math"/>
                        </a:rPr>
                        <m:t>≡</m:t>
                      </m:r>
                      <m:r>
                        <a:rPr lang="en-US" altLang="zh-TW" b="0" i="1" smtClean="0">
                          <a:latin typeface="Cambria Math"/>
                        </a:rPr>
                        <m:t>−</m:t>
                      </m:r>
                      <m:f>
                        <m:fPr>
                          <m:ctrlPr>
                            <a:rPr lang="zh-TW" altLang="en-US" i="1">
                              <a:latin typeface="Cambria Math"/>
                            </a:rPr>
                          </m:ctrlPr>
                        </m:fPr>
                        <m:num>
                          <m:r>
                            <m:rPr>
                              <m:sty m:val="p"/>
                            </m:rPr>
                            <a:rPr lang="zh-TW" altLang="en-US">
                              <a:latin typeface="Cambria Math"/>
                            </a:rPr>
                            <m:t>dE</m:t>
                          </m:r>
                        </m:num>
                        <m:den>
                          <m:r>
                            <m:rPr>
                              <m:sty m:val="p"/>
                            </m:rPr>
                            <a:rPr lang="zh-TW" altLang="en-US">
                              <a:latin typeface="Cambria Math"/>
                            </a:rPr>
                            <m:t>dτ</m:t>
                          </m:r>
                        </m:den>
                      </m:f>
                      <m:r>
                        <a:rPr lang="zh-TW" altLang="en-US">
                          <a:latin typeface="Cambria Math"/>
                        </a:rPr>
                        <m:t>=0</m:t>
                      </m:r>
                    </m:oMath>
                  </m:oMathPara>
                </a14:m>
                <a:endParaRPr lang="zh-TW" altLang="en-US" dirty="0"/>
              </a:p>
            </p:txBody>
          </p:sp>
        </mc:Choice>
        <mc:Fallback>
          <p:sp>
            <p:nvSpPr>
              <p:cNvPr id="3" name="TextBox 2"/>
              <p:cNvSpPr txBox="1">
                <a:spLocks noRot="1" noChangeAspect="1" noMove="1" noResize="1" noEditPoints="1" noAdjustHandles="1" noChangeArrowheads="1" noChangeShapeType="1" noTextEdit="1"/>
              </p:cNvSpPr>
              <p:nvPr/>
            </p:nvSpPr>
            <p:spPr>
              <a:xfrm>
                <a:off x="752599" y="1666468"/>
                <a:ext cx="1785682" cy="618374"/>
              </a:xfrm>
              <a:prstGeom prst="rect">
                <a:avLst/>
              </a:prstGeom>
              <a:blipFill rotWithShape="1">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733463" y="1792083"/>
                <a:ext cx="4794869" cy="72282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zh-TW" altLang="en-US" i="1">
                              <a:latin typeface="Cambria Math"/>
                            </a:rPr>
                          </m:ctrlPr>
                        </m:sSupPr>
                        <m:e>
                          <m:r>
                            <a:rPr lang="zh-TW" altLang="en-US" i="1">
                              <a:latin typeface="Cambria Math"/>
                            </a:rPr>
                            <m:t>𝐸</m:t>
                          </m:r>
                        </m:e>
                        <m:sup>
                          <m:r>
                            <m:rPr>
                              <m:sty m:val="p"/>
                            </m:rPr>
                            <a:rPr lang="zh-TW" altLang="en-US">
                              <a:latin typeface="Cambria Math"/>
                            </a:rPr>
                            <m:t>Kerr</m:t>
                          </m:r>
                        </m:sup>
                      </m:sSup>
                      <m:r>
                        <a:rPr lang="en-US" altLang="zh-TW" b="0" i="1" smtClean="0">
                          <a:latin typeface="Cambria Math"/>
                        </a:rPr>
                        <m:t>=−</m:t>
                      </m:r>
                      <m:sSub>
                        <m:sSubPr>
                          <m:ctrlPr>
                            <a:rPr lang="zh-TW" altLang="en-US" i="1" smtClean="0">
                              <a:latin typeface="Cambria Math"/>
                            </a:rPr>
                          </m:ctrlPr>
                        </m:sSubPr>
                        <m:e>
                          <m:r>
                            <m:rPr>
                              <m:sty m:val="p"/>
                            </m:rPr>
                            <a:rPr lang="zh-TW" altLang="en-US">
                              <a:latin typeface="Cambria Math"/>
                            </a:rPr>
                            <m:t>p</m:t>
                          </m:r>
                        </m:e>
                        <m:sub>
                          <m:r>
                            <a:rPr lang="en-US" altLang="zh-TW" i="1">
                              <a:latin typeface="Cambria Math"/>
                            </a:rPr>
                            <m:t>𝑡</m:t>
                          </m:r>
                        </m:sub>
                      </m:sSub>
                      <m:r>
                        <a:rPr lang="en-US" altLang="zh-TW" b="0" i="1" smtClean="0">
                          <a:latin typeface="Cambria Math"/>
                        </a:rPr>
                        <m:t>=</m:t>
                      </m:r>
                      <m:r>
                        <m:rPr>
                          <m:sty m:val="p"/>
                        </m:rPr>
                        <a:rPr lang="zh-TW" altLang="en-US">
                          <a:latin typeface="Cambria Math"/>
                        </a:rPr>
                        <m:t>γ</m:t>
                      </m:r>
                      <m:sSub>
                        <m:sSubPr>
                          <m:ctrlPr>
                            <a:rPr lang="zh-TW" altLang="en-US" i="1">
                              <a:latin typeface="Cambria Math"/>
                            </a:rPr>
                          </m:ctrlPr>
                        </m:sSubPr>
                        <m:e>
                          <m:r>
                            <a:rPr lang="zh-TW" altLang="en-US" i="1">
                              <a:latin typeface="Cambria Math"/>
                            </a:rPr>
                            <m:t>𝑚</m:t>
                          </m:r>
                        </m:e>
                        <m:sub>
                          <m:r>
                            <a:rPr lang="zh-TW" altLang="en-US">
                              <a:latin typeface="Cambria Math"/>
                            </a:rPr>
                            <m:t>0</m:t>
                          </m:r>
                        </m:sub>
                      </m:sSub>
                      <m:sSup>
                        <m:sSupPr>
                          <m:ctrlPr>
                            <a:rPr lang="zh-TW" altLang="en-US" i="1">
                              <a:latin typeface="Cambria Math"/>
                            </a:rPr>
                          </m:ctrlPr>
                        </m:sSupPr>
                        <m:e>
                          <m:r>
                            <m:rPr>
                              <m:sty m:val="p"/>
                            </m:rPr>
                            <a:rPr lang="zh-TW" altLang="en-US">
                              <a:latin typeface="Cambria Math"/>
                            </a:rPr>
                            <m:t>c</m:t>
                          </m:r>
                        </m:e>
                        <m:sup>
                          <m:r>
                            <a:rPr lang="zh-TW" altLang="en-US">
                              <a:latin typeface="Cambria Math"/>
                            </a:rPr>
                            <m:t>2</m:t>
                          </m:r>
                        </m:sup>
                      </m:sSup>
                      <m:r>
                        <a:rPr lang="zh-TW" altLang="en-US">
                          <a:latin typeface="Cambria Math"/>
                        </a:rPr>
                        <m:t>⁢</m:t>
                      </m:r>
                      <m:f>
                        <m:fPr>
                          <m:ctrlPr>
                            <a:rPr lang="zh-TW" altLang="en-US" i="1">
                              <a:latin typeface="Cambria Math"/>
                            </a:rPr>
                          </m:ctrlPr>
                        </m:fPr>
                        <m:num>
                          <m:r>
                            <a:rPr lang="zh-TW" altLang="en-US" i="1">
                              <a:latin typeface="Cambria Math"/>
                            </a:rPr>
                            <m:t>𝜌</m:t>
                          </m:r>
                          <m:r>
                            <a:rPr lang="zh-TW" altLang="en-US">
                              <a:latin typeface="Cambria Math"/>
                            </a:rPr>
                            <m:t>⁢</m:t>
                          </m:r>
                          <m:rad>
                            <m:radPr>
                              <m:degHide m:val="on"/>
                              <m:ctrlPr>
                                <a:rPr lang="zh-TW" altLang="en-US" i="1">
                                  <a:latin typeface="Cambria Math"/>
                                </a:rPr>
                              </m:ctrlPr>
                            </m:radPr>
                            <m:deg/>
                            <m:e>
                              <m:r>
                                <a:rPr lang="zh-TW" altLang="en-US" i="1">
                                  <a:latin typeface="Cambria Math"/>
                                </a:rPr>
                                <m:t>𝛥</m:t>
                              </m:r>
                            </m:e>
                          </m:rad>
                        </m:num>
                        <m:den>
                          <m:r>
                            <a:rPr lang="zh-TW" altLang="en-US" i="1">
                              <a:latin typeface="Cambria Math"/>
                            </a:rPr>
                            <m:t>𝛴</m:t>
                          </m:r>
                        </m:den>
                      </m:f>
                      <m:r>
                        <a:rPr lang="en-US" altLang="zh-TW" b="0" i="1" smtClean="0">
                          <a:latin typeface="Cambria Math"/>
                        </a:rPr>
                        <m:t>+</m:t>
                      </m:r>
                      <m:sSup>
                        <m:sSupPr>
                          <m:ctrlPr>
                            <a:rPr lang="zh-TW" altLang="en-US" i="1">
                              <a:latin typeface="Cambria Math"/>
                            </a:rPr>
                          </m:ctrlPr>
                        </m:sSupPr>
                        <m:e>
                          <m:r>
                            <m:rPr>
                              <m:sty m:val="p"/>
                            </m:rPr>
                            <a:rPr lang="zh-TW" altLang="en-US">
                              <a:latin typeface="Cambria Math"/>
                            </a:rPr>
                            <m:t>γ</m:t>
                          </m:r>
                          <m:sSub>
                            <m:sSubPr>
                              <m:ctrlPr>
                                <a:rPr lang="zh-TW" altLang="en-US" i="1">
                                  <a:latin typeface="Cambria Math"/>
                                </a:rPr>
                              </m:ctrlPr>
                            </m:sSubPr>
                            <m:e>
                              <m:r>
                                <a:rPr lang="zh-TW" altLang="en-US" i="1">
                                  <a:latin typeface="Cambria Math"/>
                                </a:rPr>
                                <m:t>𝑚</m:t>
                              </m:r>
                            </m:e>
                            <m:sub>
                              <m:r>
                                <a:rPr lang="zh-TW" altLang="en-US">
                                  <a:latin typeface="Cambria Math"/>
                                </a:rPr>
                                <m:t>0</m:t>
                              </m:r>
                            </m:sub>
                          </m:sSub>
                          <m:r>
                            <m:rPr>
                              <m:sty m:val="p"/>
                            </m:rPr>
                            <a:rPr lang="zh-TW" altLang="en-US">
                              <a:latin typeface="Cambria Math"/>
                            </a:rPr>
                            <m:t>V</m:t>
                          </m:r>
                        </m:e>
                        <m:sup>
                          <m:acc>
                            <m:accPr>
                              <m:chr m:val="̂"/>
                              <m:ctrlPr>
                                <a:rPr lang="zh-TW" altLang="en-US" i="1">
                                  <a:latin typeface="Cambria Math"/>
                                </a:rPr>
                              </m:ctrlPr>
                            </m:accPr>
                            <m:e>
                              <m:r>
                                <a:rPr lang="zh-TW" altLang="en-US" i="1">
                                  <a:latin typeface="Cambria Math"/>
                                </a:rPr>
                                <m:t>𝜙</m:t>
                              </m:r>
                            </m:e>
                          </m:acc>
                        </m:sup>
                      </m:sSup>
                      <m:f>
                        <m:fPr>
                          <m:ctrlPr>
                            <a:rPr lang="zh-TW" altLang="en-US" i="1">
                              <a:latin typeface="Cambria Math"/>
                            </a:rPr>
                          </m:ctrlPr>
                        </m:fPr>
                        <m:num>
                          <m:r>
                            <a:rPr lang="zh-TW" altLang="en-US">
                              <a:latin typeface="Cambria Math"/>
                            </a:rPr>
                            <m:t>⁢</m:t>
                          </m:r>
                          <m:r>
                            <m:rPr>
                              <m:sty m:val="p"/>
                            </m:rPr>
                            <a:rPr lang="zh-TW" altLang="en-US">
                              <a:latin typeface="Cambria Math"/>
                            </a:rPr>
                            <m:t>Σsinθ</m:t>
                          </m:r>
                        </m:num>
                        <m:den>
                          <m:r>
                            <a:rPr lang="zh-TW" altLang="en-US" i="1">
                              <a:latin typeface="Cambria Math"/>
                            </a:rPr>
                            <m:t>𝜌</m:t>
                          </m:r>
                        </m:den>
                      </m:f>
                      <m:r>
                        <a:rPr lang="zh-TW" altLang="en-US">
                          <a:latin typeface="Cambria Math"/>
                        </a:rPr>
                        <m:t>⁢</m:t>
                      </m:r>
                      <m:r>
                        <a:rPr lang="zh-TW" altLang="en-US" i="1">
                          <a:latin typeface="Cambria Math"/>
                        </a:rPr>
                        <m:t>𝜔</m:t>
                      </m:r>
                    </m:oMath>
                  </m:oMathPara>
                </a14:m>
                <a:endParaRPr lang="zh-TW" altLang="en-US" dirty="0"/>
              </a:p>
            </p:txBody>
          </p:sp>
        </mc:Choice>
        <mc:Fallback xmlns="">
          <p:sp>
            <p:nvSpPr>
              <p:cNvPr id="4" name="Rectangle 3"/>
              <p:cNvSpPr>
                <a:spLocks noRot="1" noChangeAspect="1" noMove="1" noResize="1" noEditPoints="1" noAdjustHandles="1" noChangeArrowheads="1" noChangeShapeType="1" noTextEdit="1"/>
              </p:cNvSpPr>
              <p:nvPr/>
            </p:nvSpPr>
            <p:spPr>
              <a:xfrm>
                <a:off x="3733463" y="1792083"/>
                <a:ext cx="4794869" cy="722827"/>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973343" y="1114480"/>
                <a:ext cx="4226987" cy="65601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zh-TW" altLang="en-US" i="1">
                              <a:latin typeface="Cambria Math"/>
                            </a:rPr>
                          </m:ctrlPr>
                        </m:sSupPr>
                        <m:e>
                          <m:r>
                            <a:rPr lang="zh-TW" altLang="en-US" i="1">
                              <a:latin typeface="Cambria Math"/>
                            </a:rPr>
                            <m:t>𝐸</m:t>
                          </m:r>
                        </m:e>
                        <m:sup>
                          <m:r>
                            <m:rPr>
                              <m:sty m:val="p"/>
                            </m:rPr>
                            <a:rPr lang="zh-TW" altLang="en-US">
                              <a:latin typeface="Cambria Math"/>
                            </a:rPr>
                            <m:t>Schwarzschild</m:t>
                          </m:r>
                        </m:sup>
                      </m:sSup>
                      <m:r>
                        <a:rPr lang="zh-TW" altLang="en-US">
                          <a:latin typeface="Cambria Math"/>
                        </a:rPr>
                        <m:t>=−</m:t>
                      </m:r>
                      <m:sSub>
                        <m:sSubPr>
                          <m:ctrlPr>
                            <a:rPr lang="zh-TW" altLang="en-US" i="1">
                              <a:latin typeface="Cambria Math"/>
                            </a:rPr>
                          </m:ctrlPr>
                        </m:sSubPr>
                        <m:e>
                          <m:r>
                            <a:rPr lang="zh-TW" altLang="en-US" i="1">
                              <a:latin typeface="Cambria Math"/>
                            </a:rPr>
                            <m:t>𝑝</m:t>
                          </m:r>
                        </m:e>
                        <m:sub>
                          <m:r>
                            <a:rPr lang="zh-TW" altLang="en-US" i="1">
                              <a:latin typeface="Cambria Math"/>
                            </a:rPr>
                            <m:t>𝑡</m:t>
                          </m:r>
                        </m:sub>
                      </m:sSub>
                      <m:r>
                        <a:rPr lang="zh-TW" altLang="en-US">
                          <a:latin typeface="Cambria Math"/>
                        </a:rPr>
                        <m:t>=</m:t>
                      </m:r>
                      <m:r>
                        <a:rPr lang="zh-TW" altLang="en-US" i="1">
                          <a:latin typeface="Cambria Math"/>
                        </a:rPr>
                        <m:t>𝛾</m:t>
                      </m:r>
                      <m:r>
                        <a:rPr lang="zh-TW" altLang="en-US">
                          <a:latin typeface="Cambria Math"/>
                        </a:rPr>
                        <m:t>⁢</m:t>
                      </m:r>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rad>
                        <m:radPr>
                          <m:degHide m:val="on"/>
                          <m:ctrlPr>
                            <a:rPr lang="zh-TW" altLang="en-US" i="1">
                              <a:latin typeface="Cambria Math"/>
                            </a:rPr>
                          </m:ctrlPr>
                        </m:radPr>
                        <m:deg/>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e>
                      </m:rad>
                      <m:r>
                        <a:rPr lang="zh-TW" altLang="en-US">
                          <a:latin typeface="Cambria Math"/>
                        </a:rPr>
                        <m:t>⁢</m:t>
                      </m:r>
                    </m:oMath>
                  </m:oMathPara>
                </a14:m>
                <a:endParaRPr lang="zh-TW" altLang="en-US" dirty="0"/>
              </a:p>
            </p:txBody>
          </p:sp>
        </mc:Choice>
        <mc:Fallback xmlns="">
          <p:sp>
            <p:nvSpPr>
              <p:cNvPr id="5" name="Rectangle 4"/>
              <p:cNvSpPr>
                <a:spLocks noRot="1" noChangeAspect="1" noMove="1" noResize="1" noEditPoints="1" noAdjustHandles="1" noChangeArrowheads="1" noChangeShapeType="1" noTextEdit="1"/>
              </p:cNvSpPr>
              <p:nvPr/>
            </p:nvSpPr>
            <p:spPr>
              <a:xfrm>
                <a:off x="2973343" y="1114480"/>
                <a:ext cx="4226987" cy="656013"/>
              </a:xfrm>
              <a:prstGeom prst="rect">
                <a:avLst/>
              </a:prstGeom>
              <a:blipFill rotWithShape="1">
                <a:blip r:embed="rId4"/>
                <a:stretch>
                  <a:fillRect/>
                </a:stretch>
              </a:blipFill>
            </p:spPr>
            <p:txBody>
              <a:bodyPr/>
              <a:lstStyle/>
              <a:p>
                <a:r>
                  <a:rPr lang="zh-TW" altLang="en-US">
                    <a:noFill/>
                  </a:rPr>
                  <a:t> </a:t>
                </a:r>
              </a:p>
            </p:txBody>
          </p:sp>
        </mc:Fallback>
      </mc:AlternateContent>
      <p:sp>
        <p:nvSpPr>
          <p:cNvPr id="6" name="TextBox 5"/>
          <p:cNvSpPr txBox="1"/>
          <p:nvPr/>
        </p:nvSpPr>
        <p:spPr>
          <a:xfrm>
            <a:off x="385139" y="1006378"/>
            <a:ext cx="944489"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Energy:</a:t>
            </a:r>
            <a:endParaRPr lang="zh-TW" altLang="en-US" dirty="0" smtClean="0">
              <a:latin typeface="Cambria Math" pitchFamily="18" charset="0"/>
              <a:ea typeface="Cambria Math" pitchFamily="18" charset="0"/>
            </a:endParaRPr>
          </a:p>
        </p:txBody>
      </p:sp>
      <p:cxnSp>
        <p:nvCxnSpPr>
          <p:cNvPr id="7" name="Straight Connector 6"/>
          <p:cNvCxnSpPr/>
          <p:nvPr/>
        </p:nvCxnSpPr>
        <p:spPr>
          <a:xfrm>
            <a:off x="5443442" y="1770493"/>
            <a:ext cx="147634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43442" y="2514910"/>
            <a:ext cx="118801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745528" y="2514910"/>
            <a:ext cx="1891865" cy="369332"/>
          </a:xfrm>
          <a:prstGeom prst="rect">
            <a:avLst/>
          </a:prstGeom>
          <a:noFill/>
        </p:spPr>
        <p:txBody>
          <a:bodyPr wrap="none" rtlCol="0">
            <a:spAutoFit/>
          </a:bodyPr>
          <a:lstStyle/>
          <a:p>
            <a:r>
              <a:rPr lang="en-US" altLang="zh-TW" strike="sngStrike" dirty="0" smtClean="0">
                <a:latin typeface="Cambria Math" pitchFamily="18" charset="0"/>
                <a:ea typeface="Cambria Math" pitchFamily="18" charset="0"/>
              </a:rPr>
              <a:t>Energy at infinity</a:t>
            </a:r>
            <a:endParaRPr lang="zh-TW" altLang="en-US" strike="sngStrike" dirty="0" smtClean="0">
              <a:latin typeface="Cambria Math" pitchFamily="18" charset="0"/>
              <a:ea typeface="Cambria Math" pitchFamily="18" charset="0"/>
            </a:endParaRPr>
          </a:p>
        </p:txBody>
      </p:sp>
      <p:cxnSp>
        <p:nvCxnSpPr>
          <p:cNvPr id="12" name="Straight Connector 11"/>
          <p:cNvCxnSpPr/>
          <p:nvPr/>
        </p:nvCxnSpPr>
        <p:spPr>
          <a:xfrm>
            <a:off x="6919784" y="2533755"/>
            <a:ext cx="136748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4" name="TextBox 13"/>
              <p:cNvSpPr txBox="1"/>
              <p:nvPr/>
            </p:nvSpPr>
            <p:spPr>
              <a:xfrm>
                <a:off x="234892" y="3265823"/>
                <a:ext cx="8741327" cy="3118354"/>
              </a:xfrm>
              <a:prstGeom prst="rect">
                <a:avLst/>
              </a:prstGeom>
              <a:noFill/>
            </p:spPr>
            <p:txBody>
              <a:bodyPr wrap="square" rtlCol="0">
                <a:spAutoFit/>
              </a:bodyPr>
              <a:lstStyle/>
              <a:p>
                <a:pPr algn="ctr"/>
                <a14:m>
                  <m:oMath xmlns:m="http://schemas.openxmlformats.org/officeDocument/2006/math">
                    <m:sSup>
                      <m:sSupPr>
                        <m:ctrlPr>
                          <a:rPr lang="zh-TW" altLang="en-US" i="1" smtClean="0">
                            <a:latin typeface="Cambria Math"/>
                          </a:rPr>
                        </m:ctrlPr>
                      </m:sSupPr>
                      <m:e>
                        <m:r>
                          <m:rPr>
                            <m:sty m:val="p"/>
                          </m:rPr>
                          <a:rPr lang="zh-TW" altLang="en-US">
                            <a:latin typeface="Cambria Math"/>
                          </a:rPr>
                          <m:t>γ</m:t>
                        </m:r>
                        <m:sSub>
                          <m:sSubPr>
                            <m:ctrlPr>
                              <a:rPr lang="zh-TW" altLang="en-US" i="1">
                                <a:latin typeface="Cambria Math"/>
                              </a:rPr>
                            </m:ctrlPr>
                          </m:sSubPr>
                          <m:e>
                            <m:r>
                              <a:rPr lang="zh-TW" altLang="en-US" i="1">
                                <a:latin typeface="Cambria Math"/>
                              </a:rPr>
                              <m:t>𝑚</m:t>
                            </m:r>
                          </m:e>
                          <m:sub>
                            <m:r>
                              <a:rPr lang="zh-TW" altLang="en-US">
                                <a:latin typeface="Cambria Math"/>
                              </a:rPr>
                              <m:t>0</m:t>
                            </m:r>
                          </m:sub>
                        </m:sSub>
                        <m:r>
                          <m:rPr>
                            <m:sty m:val="p"/>
                          </m:rPr>
                          <a:rPr lang="zh-TW" altLang="en-US">
                            <a:latin typeface="Cambria Math"/>
                          </a:rPr>
                          <m:t>V</m:t>
                        </m:r>
                      </m:e>
                      <m:sup>
                        <m:acc>
                          <m:accPr>
                            <m:chr m:val="̂"/>
                            <m:ctrlPr>
                              <a:rPr lang="zh-TW" altLang="en-US" i="1">
                                <a:latin typeface="Cambria Math"/>
                              </a:rPr>
                            </m:ctrlPr>
                          </m:accPr>
                          <m:e>
                            <m:r>
                              <a:rPr lang="zh-TW" altLang="en-US" i="1">
                                <a:latin typeface="Cambria Math"/>
                              </a:rPr>
                              <m:t>𝜙</m:t>
                            </m:r>
                          </m:e>
                        </m:acc>
                      </m:sup>
                    </m:sSup>
                    <m:f>
                      <m:fPr>
                        <m:ctrlPr>
                          <a:rPr lang="zh-TW" altLang="en-US" i="1">
                            <a:latin typeface="Cambria Math"/>
                          </a:rPr>
                        </m:ctrlPr>
                      </m:fPr>
                      <m:num>
                        <m:r>
                          <a:rPr lang="zh-TW" altLang="en-US">
                            <a:latin typeface="Cambria Math"/>
                          </a:rPr>
                          <m:t>⁢</m:t>
                        </m:r>
                        <m:r>
                          <m:rPr>
                            <m:sty m:val="p"/>
                          </m:rPr>
                          <a:rPr lang="zh-TW" altLang="en-US">
                            <a:latin typeface="Cambria Math"/>
                          </a:rPr>
                          <m:t>Σsinθ</m:t>
                        </m:r>
                      </m:num>
                      <m:den>
                        <m:r>
                          <a:rPr lang="zh-TW" altLang="en-US" i="1">
                            <a:latin typeface="Cambria Math"/>
                          </a:rPr>
                          <m:t>𝜌</m:t>
                        </m:r>
                      </m:den>
                    </m:f>
                    <m:r>
                      <a:rPr lang="zh-TW" altLang="en-US">
                        <a:latin typeface="Cambria Math"/>
                      </a:rPr>
                      <m:t>⁢</m:t>
                    </m:r>
                    <m:r>
                      <a:rPr lang="zh-TW" altLang="en-US" i="1">
                        <a:latin typeface="Cambria Math"/>
                      </a:rPr>
                      <m:t>𝜔</m:t>
                    </m:r>
                  </m:oMath>
                </a14:m>
                <a:r>
                  <a:rPr lang="en-US" altLang="zh-TW" dirty="0" smtClean="0">
                    <a:latin typeface="Cambria Math" pitchFamily="18" charset="0"/>
                    <a:ea typeface="Cambria Math" pitchFamily="18" charset="0"/>
                  </a:rPr>
                  <a:t> </a:t>
                </a:r>
              </a:p>
              <a:p>
                <a:pPr algn="ctr"/>
                <a:r>
                  <a:rPr lang="en-US" altLang="zh-TW" dirty="0" smtClean="0">
                    <a:latin typeface="Cambria Math" pitchFamily="18" charset="0"/>
                    <a:ea typeface="Cambria Math" pitchFamily="18" charset="0"/>
                  </a:rPr>
                  <a:t>Is the new term in Kerr metric due to rotation of space.</a:t>
                </a:r>
              </a:p>
              <a:p>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If </a:t>
                </a:r>
                <a14:m>
                  <m:oMath xmlns:m="http://schemas.openxmlformats.org/officeDocument/2006/math">
                    <m:sSup>
                      <m:sSupPr>
                        <m:ctrlPr>
                          <a:rPr lang="zh-TW" altLang="en-US" i="1">
                            <a:latin typeface="Cambria Math"/>
                          </a:rPr>
                        </m:ctrlPr>
                      </m:sSupPr>
                      <m:e>
                        <m:r>
                          <m:rPr>
                            <m:sty m:val="p"/>
                          </m:rPr>
                          <a:rPr lang="zh-TW" altLang="en-US">
                            <a:latin typeface="Cambria Math"/>
                          </a:rPr>
                          <m:t>V</m:t>
                        </m:r>
                      </m:e>
                      <m:sup>
                        <m:acc>
                          <m:accPr>
                            <m:chr m:val="̂"/>
                            <m:ctrlPr>
                              <a:rPr lang="zh-TW" altLang="en-US" i="1">
                                <a:latin typeface="Cambria Math"/>
                              </a:rPr>
                            </m:ctrlPr>
                          </m:accPr>
                          <m:e>
                            <m:r>
                              <a:rPr lang="zh-TW" altLang="en-US" i="1">
                                <a:latin typeface="Cambria Math"/>
                              </a:rPr>
                              <m:t>𝜙</m:t>
                            </m:r>
                          </m:e>
                        </m:acc>
                      </m:sup>
                    </m:sSup>
                    <m:r>
                      <a:rPr lang="en-US" altLang="zh-TW" b="0" i="1" smtClean="0">
                        <a:latin typeface="Cambria Math"/>
                      </a:rPr>
                      <m:t>&gt;0</m:t>
                    </m:r>
                  </m:oMath>
                </a14:m>
                <a:r>
                  <a:rPr lang="zh-TW" altLang="en-US" dirty="0" smtClean="0">
                    <a:latin typeface="Cambria Math" pitchFamily="18" charset="0"/>
                    <a:ea typeface="Cambria Math" pitchFamily="18" charset="0"/>
                  </a:rPr>
                  <a:t> </a:t>
                </a:r>
                <a:r>
                  <a:rPr lang="en-US" altLang="zh-TW" dirty="0" smtClean="0">
                    <a:latin typeface="Cambria Math" pitchFamily="18" charset="0"/>
                    <a:ea typeface="Cambria Math" pitchFamily="18" charset="0"/>
                  </a:rPr>
                  <a:t>the particle is rotating in the same direction as the BH, and we see that it adds to the energy at infinity.</a:t>
                </a:r>
              </a:p>
              <a:p>
                <a:endParaRPr lang="en-US" altLang="zh-TW" dirty="0" smtClean="0">
                  <a:latin typeface="Cambria Math" pitchFamily="18" charset="0"/>
                  <a:ea typeface="Cambria Math" pitchFamily="18" charset="0"/>
                </a:endParaRPr>
              </a:p>
              <a:p>
                <a:r>
                  <a:rPr lang="en-US" altLang="zh-TW" dirty="0">
                    <a:latin typeface="Cambria Math" pitchFamily="18" charset="0"/>
                    <a:ea typeface="Cambria Math" pitchFamily="18" charset="0"/>
                  </a:rPr>
                  <a:t> If </a:t>
                </a:r>
                <a14:m>
                  <m:oMath xmlns:m="http://schemas.openxmlformats.org/officeDocument/2006/math">
                    <m:sSup>
                      <m:sSupPr>
                        <m:ctrlPr>
                          <a:rPr lang="zh-TW" altLang="en-US" i="1">
                            <a:latin typeface="Cambria Math"/>
                          </a:rPr>
                        </m:ctrlPr>
                      </m:sSupPr>
                      <m:e>
                        <m:r>
                          <m:rPr>
                            <m:sty m:val="p"/>
                          </m:rPr>
                          <a:rPr lang="zh-TW" altLang="en-US">
                            <a:latin typeface="Cambria Math"/>
                          </a:rPr>
                          <m:t>V</m:t>
                        </m:r>
                      </m:e>
                      <m:sup>
                        <m:acc>
                          <m:accPr>
                            <m:chr m:val="̂"/>
                            <m:ctrlPr>
                              <a:rPr lang="zh-TW" altLang="en-US" i="1">
                                <a:latin typeface="Cambria Math"/>
                              </a:rPr>
                            </m:ctrlPr>
                          </m:accPr>
                          <m:e>
                            <m:r>
                              <a:rPr lang="zh-TW" altLang="en-US" i="1">
                                <a:latin typeface="Cambria Math"/>
                              </a:rPr>
                              <m:t>𝜙</m:t>
                            </m:r>
                          </m:e>
                        </m:acc>
                      </m:sup>
                    </m:sSup>
                    <m:r>
                      <a:rPr lang="en-US" altLang="zh-TW" b="0" i="1" smtClean="0">
                        <a:latin typeface="Cambria Math"/>
                      </a:rPr>
                      <m:t>&lt;</m:t>
                    </m:r>
                    <m:r>
                      <a:rPr lang="en-US" altLang="zh-TW" i="1">
                        <a:latin typeface="Cambria Math"/>
                      </a:rPr>
                      <m:t>0</m:t>
                    </m:r>
                  </m:oMath>
                </a14:m>
                <a:r>
                  <a:rPr lang="zh-TW" altLang="en-US" dirty="0">
                    <a:latin typeface="Cambria Math" pitchFamily="18" charset="0"/>
                    <a:ea typeface="Cambria Math" pitchFamily="18" charset="0"/>
                  </a:rPr>
                  <a:t> </a:t>
                </a:r>
                <a:r>
                  <a:rPr lang="en-US" altLang="zh-TW" dirty="0" smtClean="0">
                    <a:latin typeface="Cambria Math" pitchFamily="18" charset="0"/>
                    <a:ea typeface="Cambria Math" pitchFamily="18" charset="0"/>
                  </a:rPr>
                  <a:t>the </a:t>
                </a:r>
                <a:r>
                  <a:rPr lang="en-US" altLang="zh-TW" dirty="0">
                    <a:latin typeface="Cambria Math" pitchFamily="18" charset="0"/>
                    <a:ea typeface="Cambria Math" pitchFamily="18" charset="0"/>
                  </a:rPr>
                  <a:t>particle </a:t>
                </a:r>
                <a:r>
                  <a:rPr lang="en-US" altLang="zh-TW" dirty="0" smtClean="0">
                    <a:latin typeface="Cambria Math" pitchFamily="18" charset="0"/>
                    <a:ea typeface="Cambria Math" pitchFamily="18" charset="0"/>
                  </a:rPr>
                  <a:t>rotates in </a:t>
                </a:r>
                <a:r>
                  <a:rPr lang="en-US" altLang="zh-TW" dirty="0">
                    <a:latin typeface="Cambria Math" pitchFamily="18" charset="0"/>
                    <a:ea typeface="Cambria Math" pitchFamily="18" charset="0"/>
                  </a:rPr>
                  <a:t>the </a:t>
                </a:r>
                <a:r>
                  <a:rPr lang="en-US" altLang="zh-TW" dirty="0" smtClean="0">
                    <a:latin typeface="Cambria Math" pitchFamily="18" charset="0"/>
                    <a:ea typeface="Cambria Math" pitchFamily="18" charset="0"/>
                  </a:rPr>
                  <a:t>opposite </a:t>
                </a:r>
                <a:r>
                  <a:rPr lang="en-US" altLang="zh-TW" dirty="0">
                    <a:latin typeface="Cambria Math" pitchFamily="18" charset="0"/>
                    <a:ea typeface="Cambria Math" pitchFamily="18" charset="0"/>
                  </a:rPr>
                  <a:t>direction as the BH, </a:t>
                </a:r>
                <a:r>
                  <a:rPr lang="en-US" altLang="zh-TW" dirty="0" smtClean="0">
                    <a:latin typeface="Cambria Math" pitchFamily="18" charset="0"/>
                    <a:ea typeface="Cambria Math" pitchFamily="18" charset="0"/>
                  </a:rPr>
                  <a:t>now, it subtracts from the energy at infinity!</a:t>
                </a:r>
                <a:endParaRPr lang="en-US" altLang="zh-TW" dirty="0">
                  <a:latin typeface="Cambria Math" pitchFamily="18" charset="0"/>
                  <a:ea typeface="Cambria Math" pitchFamily="18" charset="0"/>
                </a:endParaRPr>
              </a:p>
              <a:p>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However, as long as </a:t>
                </a:r>
                <a14:m>
                  <m:oMath xmlns:m="http://schemas.openxmlformats.org/officeDocument/2006/math">
                    <m:sSup>
                      <m:sSupPr>
                        <m:ctrlPr>
                          <a:rPr lang="zh-TW" altLang="en-US" i="1">
                            <a:latin typeface="Cambria Math"/>
                          </a:rPr>
                        </m:ctrlPr>
                      </m:sSupPr>
                      <m:e>
                        <m:r>
                          <a:rPr lang="zh-TW" altLang="en-US" i="1">
                            <a:latin typeface="Cambria Math"/>
                          </a:rPr>
                          <m:t>𝐸</m:t>
                        </m:r>
                      </m:e>
                      <m:sup>
                        <m:r>
                          <m:rPr>
                            <m:sty m:val="p"/>
                          </m:rPr>
                          <a:rPr lang="zh-TW" altLang="en-US">
                            <a:latin typeface="Cambria Math"/>
                          </a:rPr>
                          <m:t>Kerr</m:t>
                        </m:r>
                      </m:sup>
                    </m:sSup>
                    <m:r>
                      <a:rPr lang="en-US" altLang="zh-TW" b="0" i="1" smtClean="0">
                        <a:latin typeface="Cambria Math"/>
                      </a:rPr>
                      <m:t>&gt;0</m:t>
                    </m:r>
                  </m:oMath>
                </a14:m>
                <a:r>
                  <a:rPr lang="zh-TW" altLang="en-US" dirty="0" smtClean="0">
                    <a:latin typeface="Cambria Math" pitchFamily="18" charset="0"/>
                    <a:ea typeface="Cambria Math" pitchFamily="18" charset="0"/>
                  </a:rPr>
                  <a:t> </a:t>
                </a:r>
                <a:r>
                  <a:rPr lang="en-US" altLang="zh-TW" dirty="0" smtClean="0">
                    <a:latin typeface="Cambria Math" pitchFamily="18" charset="0"/>
                    <a:ea typeface="Cambria Math" pitchFamily="18" charset="0"/>
                  </a:rPr>
                  <a:t>the particle will always add mass to the BH.</a:t>
                </a:r>
                <a:endParaRPr lang="zh-TW" altLang="en-US" dirty="0" smtClean="0">
                  <a:latin typeface="Cambria Math" pitchFamily="18" charset="0"/>
                  <a:ea typeface="Cambria Math" pitchFamily="18"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234892" y="3265823"/>
                <a:ext cx="8741327" cy="3118354"/>
              </a:xfrm>
              <a:prstGeom prst="rect">
                <a:avLst/>
              </a:prstGeom>
              <a:blipFill rotWithShape="1">
                <a:blip r:embed="rId5"/>
                <a:stretch>
                  <a:fillRect l="-628" r="-698" b="-215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93947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fade">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5" end="5"/>
                                            </p:txEl>
                                          </p:spTgt>
                                        </p:tgtEl>
                                        <p:attrNameLst>
                                          <p:attrName>style.visibility</p:attrName>
                                        </p:attrNameLst>
                                      </p:cBhvr>
                                      <p:to>
                                        <p:strVal val="visible"/>
                                      </p:to>
                                    </p:set>
                                    <p:animEffect transition="in" filter="fade">
                                      <p:cBhvr>
                                        <p:cTn id="22" dur="500"/>
                                        <p:tgtEl>
                                          <p:spTgt spid="1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7" end="7"/>
                                            </p:txEl>
                                          </p:spTgt>
                                        </p:tgtEl>
                                        <p:attrNameLst>
                                          <p:attrName>style.visibility</p:attrName>
                                        </p:attrNameLst>
                                      </p:cBhvr>
                                      <p:to>
                                        <p:strVal val="visible"/>
                                      </p:to>
                                    </p:set>
                                    <p:animEffect transition="in" filter="fade">
                                      <p:cBhvr>
                                        <p:cTn id="27"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Negative energy</a:t>
            </a:r>
            <a:endParaRPr lang="zh-TW" altLang="en-US" dirty="0"/>
          </a:p>
        </p:txBody>
      </p:sp>
      <mc:AlternateContent xmlns:mc="http://schemas.openxmlformats.org/markup-compatibility/2006" xmlns:a14="http://schemas.microsoft.com/office/drawing/2010/main">
        <mc:Choice Requires="a14">
          <p:sp>
            <p:nvSpPr>
              <p:cNvPr id="3" name="Rectangle 2"/>
              <p:cNvSpPr/>
              <p:nvPr/>
            </p:nvSpPr>
            <p:spPr>
              <a:xfrm>
                <a:off x="4128878" y="1114917"/>
                <a:ext cx="4794869" cy="72282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zh-TW" altLang="en-US" i="1">
                              <a:latin typeface="Cambria Math"/>
                            </a:rPr>
                          </m:ctrlPr>
                        </m:sSupPr>
                        <m:e>
                          <m:r>
                            <a:rPr lang="zh-TW" altLang="en-US" i="1">
                              <a:latin typeface="Cambria Math"/>
                            </a:rPr>
                            <m:t>𝐸</m:t>
                          </m:r>
                        </m:e>
                        <m:sup>
                          <m:r>
                            <m:rPr>
                              <m:sty m:val="p"/>
                            </m:rPr>
                            <a:rPr lang="zh-TW" altLang="en-US">
                              <a:latin typeface="Cambria Math"/>
                            </a:rPr>
                            <m:t>Kerr</m:t>
                          </m:r>
                        </m:sup>
                      </m:sSup>
                      <m:r>
                        <a:rPr lang="en-US" altLang="zh-TW" b="0" i="1" smtClean="0">
                          <a:latin typeface="Cambria Math"/>
                        </a:rPr>
                        <m:t>=−</m:t>
                      </m:r>
                      <m:sSub>
                        <m:sSubPr>
                          <m:ctrlPr>
                            <a:rPr lang="zh-TW" altLang="en-US" i="1" smtClean="0">
                              <a:latin typeface="Cambria Math"/>
                            </a:rPr>
                          </m:ctrlPr>
                        </m:sSubPr>
                        <m:e>
                          <m:r>
                            <m:rPr>
                              <m:sty m:val="p"/>
                            </m:rPr>
                            <a:rPr lang="zh-TW" altLang="en-US">
                              <a:latin typeface="Cambria Math"/>
                            </a:rPr>
                            <m:t>p</m:t>
                          </m:r>
                        </m:e>
                        <m:sub>
                          <m:r>
                            <a:rPr lang="en-US" altLang="zh-TW" i="1">
                              <a:latin typeface="Cambria Math"/>
                            </a:rPr>
                            <m:t>𝑡</m:t>
                          </m:r>
                        </m:sub>
                      </m:sSub>
                      <m:r>
                        <a:rPr lang="en-US" altLang="zh-TW" b="0" i="1" smtClean="0">
                          <a:latin typeface="Cambria Math"/>
                        </a:rPr>
                        <m:t>=</m:t>
                      </m:r>
                      <m:r>
                        <m:rPr>
                          <m:sty m:val="p"/>
                        </m:rPr>
                        <a:rPr lang="zh-TW" altLang="en-US">
                          <a:latin typeface="Cambria Math"/>
                        </a:rPr>
                        <m:t>γ</m:t>
                      </m:r>
                      <m:sSub>
                        <m:sSubPr>
                          <m:ctrlPr>
                            <a:rPr lang="zh-TW" altLang="en-US" i="1">
                              <a:latin typeface="Cambria Math"/>
                            </a:rPr>
                          </m:ctrlPr>
                        </m:sSubPr>
                        <m:e>
                          <m:r>
                            <a:rPr lang="zh-TW" altLang="en-US" i="1">
                              <a:latin typeface="Cambria Math"/>
                            </a:rPr>
                            <m:t>𝑚</m:t>
                          </m:r>
                        </m:e>
                        <m:sub>
                          <m:r>
                            <a:rPr lang="zh-TW" altLang="en-US">
                              <a:latin typeface="Cambria Math"/>
                            </a:rPr>
                            <m:t>0</m:t>
                          </m:r>
                        </m:sub>
                      </m:sSub>
                      <m:sSup>
                        <m:sSupPr>
                          <m:ctrlPr>
                            <a:rPr lang="zh-TW" altLang="en-US" i="1">
                              <a:latin typeface="Cambria Math"/>
                            </a:rPr>
                          </m:ctrlPr>
                        </m:sSupPr>
                        <m:e>
                          <m:r>
                            <m:rPr>
                              <m:sty m:val="p"/>
                            </m:rPr>
                            <a:rPr lang="zh-TW" altLang="en-US">
                              <a:latin typeface="Cambria Math"/>
                            </a:rPr>
                            <m:t>c</m:t>
                          </m:r>
                        </m:e>
                        <m:sup>
                          <m:r>
                            <a:rPr lang="zh-TW" altLang="en-US">
                              <a:latin typeface="Cambria Math"/>
                            </a:rPr>
                            <m:t>2</m:t>
                          </m:r>
                        </m:sup>
                      </m:sSup>
                      <m:r>
                        <a:rPr lang="zh-TW" altLang="en-US">
                          <a:latin typeface="Cambria Math"/>
                        </a:rPr>
                        <m:t>⁢</m:t>
                      </m:r>
                      <m:f>
                        <m:fPr>
                          <m:ctrlPr>
                            <a:rPr lang="zh-TW" altLang="en-US" i="1">
                              <a:latin typeface="Cambria Math"/>
                            </a:rPr>
                          </m:ctrlPr>
                        </m:fPr>
                        <m:num>
                          <m:r>
                            <a:rPr lang="zh-TW" altLang="en-US" i="1">
                              <a:latin typeface="Cambria Math"/>
                            </a:rPr>
                            <m:t>𝜌</m:t>
                          </m:r>
                          <m:r>
                            <a:rPr lang="zh-TW" altLang="en-US">
                              <a:latin typeface="Cambria Math"/>
                            </a:rPr>
                            <m:t>⁢</m:t>
                          </m:r>
                          <m:rad>
                            <m:radPr>
                              <m:degHide m:val="on"/>
                              <m:ctrlPr>
                                <a:rPr lang="zh-TW" altLang="en-US" i="1">
                                  <a:latin typeface="Cambria Math"/>
                                </a:rPr>
                              </m:ctrlPr>
                            </m:radPr>
                            <m:deg/>
                            <m:e>
                              <m:r>
                                <a:rPr lang="zh-TW" altLang="en-US" i="1">
                                  <a:latin typeface="Cambria Math"/>
                                </a:rPr>
                                <m:t>𝛥</m:t>
                              </m:r>
                            </m:e>
                          </m:rad>
                        </m:num>
                        <m:den>
                          <m:r>
                            <a:rPr lang="zh-TW" altLang="en-US" i="1">
                              <a:latin typeface="Cambria Math"/>
                            </a:rPr>
                            <m:t>𝛴</m:t>
                          </m:r>
                        </m:den>
                      </m:f>
                      <m:r>
                        <a:rPr lang="en-US" altLang="zh-TW" b="0" i="1" smtClean="0">
                          <a:latin typeface="Cambria Math"/>
                        </a:rPr>
                        <m:t>+</m:t>
                      </m:r>
                      <m:sSup>
                        <m:sSupPr>
                          <m:ctrlPr>
                            <a:rPr lang="zh-TW" altLang="en-US" i="1">
                              <a:latin typeface="Cambria Math"/>
                            </a:rPr>
                          </m:ctrlPr>
                        </m:sSupPr>
                        <m:e>
                          <m:r>
                            <m:rPr>
                              <m:sty m:val="p"/>
                            </m:rPr>
                            <a:rPr lang="zh-TW" altLang="en-US">
                              <a:latin typeface="Cambria Math"/>
                            </a:rPr>
                            <m:t>γ</m:t>
                          </m:r>
                          <m:sSub>
                            <m:sSubPr>
                              <m:ctrlPr>
                                <a:rPr lang="zh-TW" altLang="en-US" i="1">
                                  <a:latin typeface="Cambria Math"/>
                                </a:rPr>
                              </m:ctrlPr>
                            </m:sSubPr>
                            <m:e>
                              <m:r>
                                <a:rPr lang="zh-TW" altLang="en-US" i="1">
                                  <a:latin typeface="Cambria Math"/>
                                </a:rPr>
                                <m:t>𝑚</m:t>
                              </m:r>
                            </m:e>
                            <m:sub>
                              <m:r>
                                <a:rPr lang="zh-TW" altLang="en-US">
                                  <a:latin typeface="Cambria Math"/>
                                </a:rPr>
                                <m:t>0</m:t>
                              </m:r>
                            </m:sub>
                          </m:sSub>
                          <m:r>
                            <m:rPr>
                              <m:sty m:val="p"/>
                            </m:rPr>
                            <a:rPr lang="zh-TW" altLang="en-US">
                              <a:latin typeface="Cambria Math"/>
                            </a:rPr>
                            <m:t>V</m:t>
                          </m:r>
                        </m:e>
                        <m:sup>
                          <m:acc>
                            <m:accPr>
                              <m:chr m:val="̂"/>
                              <m:ctrlPr>
                                <a:rPr lang="zh-TW" altLang="en-US" i="1">
                                  <a:latin typeface="Cambria Math"/>
                                </a:rPr>
                              </m:ctrlPr>
                            </m:accPr>
                            <m:e>
                              <m:r>
                                <a:rPr lang="zh-TW" altLang="en-US" i="1">
                                  <a:latin typeface="Cambria Math"/>
                                </a:rPr>
                                <m:t>𝜙</m:t>
                              </m:r>
                            </m:e>
                          </m:acc>
                        </m:sup>
                      </m:sSup>
                      <m:f>
                        <m:fPr>
                          <m:ctrlPr>
                            <a:rPr lang="zh-TW" altLang="en-US" i="1">
                              <a:latin typeface="Cambria Math"/>
                            </a:rPr>
                          </m:ctrlPr>
                        </m:fPr>
                        <m:num>
                          <m:r>
                            <a:rPr lang="zh-TW" altLang="en-US">
                              <a:latin typeface="Cambria Math"/>
                            </a:rPr>
                            <m:t>⁢</m:t>
                          </m:r>
                          <m:r>
                            <m:rPr>
                              <m:sty m:val="p"/>
                            </m:rPr>
                            <a:rPr lang="zh-TW" altLang="en-US">
                              <a:latin typeface="Cambria Math"/>
                            </a:rPr>
                            <m:t>Σsinθ</m:t>
                          </m:r>
                        </m:num>
                        <m:den>
                          <m:r>
                            <a:rPr lang="zh-TW" altLang="en-US" i="1">
                              <a:latin typeface="Cambria Math"/>
                            </a:rPr>
                            <m:t>𝜌</m:t>
                          </m:r>
                        </m:den>
                      </m:f>
                      <m:r>
                        <a:rPr lang="zh-TW" altLang="en-US">
                          <a:latin typeface="Cambria Math"/>
                        </a:rPr>
                        <m:t>⁢</m:t>
                      </m:r>
                      <m:r>
                        <a:rPr lang="zh-TW" altLang="en-US" i="1">
                          <a:latin typeface="Cambria Math"/>
                        </a:rPr>
                        <m:t>𝜔</m:t>
                      </m:r>
                    </m:oMath>
                  </m:oMathPara>
                </a14:m>
                <a:endParaRPr lang="zh-TW" altLang="en-US" dirty="0"/>
              </a:p>
            </p:txBody>
          </p:sp>
        </mc:Choice>
        <mc:Fallback xmlns="">
          <p:sp>
            <p:nvSpPr>
              <p:cNvPr id="3" name="Rectangle 2"/>
              <p:cNvSpPr>
                <a:spLocks noRot="1" noChangeAspect="1" noMove="1" noResize="1" noEditPoints="1" noAdjustHandles="1" noChangeArrowheads="1" noChangeShapeType="1" noTextEdit="1"/>
              </p:cNvSpPr>
              <p:nvPr/>
            </p:nvSpPr>
            <p:spPr>
              <a:xfrm>
                <a:off x="4128878" y="1114917"/>
                <a:ext cx="4794869" cy="722827"/>
              </a:xfrm>
              <a:prstGeom prst="rect">
                <a:avLst/>
              </a:prstGeom>
              <a:blipFill rotWithShape="1">
                <a:blip r:embed="rId2"/>
                <a:stretch>
                  <a:fillRect/>
                </a:stretch>
              </a:blipFill>
            </p:spPr>
            <p:txBody>
              <a:bodyPr/>
              <a:lstStyle/>
              <a:p>
                <a:r>
                  <a:rPr lang="zh-TW" altLang="en-US">
                    <a:noFill/>
                  </a:rPr>
                  <a:t> </a:t>
                </a:r>
              </a:p>
            </p:txBody>
          </p:sp>
        </mc:Fallback>
      </mc:AlternateContent>
      <p:sp>
        <p:nvSpPr>
          <p:cNvPr id="4" name="TextBox 3"/>
          <p:cNvSpPr txBox="1"/>
          <p:nvPr/>
        </p:nvSpPr>
        <p:spPr>
          <a:xfrm>
            <a:off x="140043" y="1114917"/>
            <a:ext cx="3988835" cy="923330"/>
          </a:xfrm>
          <a:prstGeom prst="rect">
            <a:avLst/>
          </a:prstGeom>
          <a:noFill/>
        </p:spPr>
        <p:txBody>
          <a:bodyPr wrap="square" rtlCol="0">
            <a:spAutoFit/>
          </a:bodyPr>
          <a:lstStyle/>
          <a:p>
            <a:r>
              <a:rPr lang="en-US" altLang="zh-TW" dirty="0" smtClean="0">
                <a:latin typeface="Cambria Math" pitchFamily="18" charset="0"/>
                <a:ea typeface="Cambria Math" pitchFamily="18" charset="0"/>
              </a:rPr>
              <a:t>For a Kerr BH, there are two terms as we have discussed, therefore it is now possible to have negative energy!</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5" name="TextBox 4"/>
              <p:cNvSpPr txBox="1"/>
              <p:nvPr/>
            </p:nvSpPr>
            <p:spPr>
              <a:xfrm>
                <a:off x="955589" y="2372882"/>
                <a:ext cx="7265773" cy="631776"/>
              </a:xfrm>
              <a:prstGeom prst="rect">
                <a:avLst/>
              </a:prstGeom>
              <a:noFill/>
            </p:spPr>
            <p:txBody>
              <a:bodyPr wrap="square" rtlCol="0">
                <a:spAutoFit/>
              </a:bodyPr>
              <a:lstStyle/>
              <a:p>
                <a:r>
                  <a:rPr lang="en-US" altLang="zh-TW" dirty="0" smtClean="0">
                    <a:latin typeface="Cambria Math" pitchFamily="18" charset="0"/>
                    <a:ea typeface="Cambria Math" pitchFamily="18" charset="0"/>
                  </a:rPr>
                  <a:t>We find that to achieve this, the condition is      </a:t>
                </a:r>
                <a14:m>
                  <m:oMath xmlns:m="http://schemas.openxmlformats.org/officeDocument/2006/math">
                    <m:f>
                      <m:fPr>
                        <m:ctrlPr>
                          <a:rPr lang="zh-TW" altLang="en-US" i="1">
                            <a:latin typeface="Cambria Math"/>
                          </a:rPr>
                        </m:ctrlPr>
                      </m:fPr>
                      <m:num>
                        <m:sSup>
                          <m:sSupPr>
                            <m:ctrlPr>
                              <a:rPr lang="zh-TW" altLang="en-US" i="1">
                                <a:latin typeface="Cambria Math"/>
                              </a:rPr>
                            </m:ctrlPr>
                          </m:sSupPr>
                          <m:e>
                            <m:r>
                              <a:rPr lang="zh-TW" altLang="en-US" i="1">
                                <a:latin typeface="Cambria Math"/>
                              </a:rPr>
                              <m:t>𝑉</m:t>
                            </m:r>
                          </m:e>
                          <m:sup>
                            <m:acc>
                              <m:accPr>
                                <m:chr m:val="̂"/>
                                <m:ctrlPr>
                                  <a:rPr lang="zh-TW" altLang="en-US" i="1">
                                    <a:latin typeface="Cambria Math"/>
                                  </a:rPr>
                                </m:ctrlPr>
                              </m:accPr>
                              <m:e>
                                <m:r>
                                  <a:rPr lang="zh-TW" altLang="en-US" i="1">
                                    <a:latin typeface="Cambria Math"/>
                                  </a:rPr>
                                  <m:t>𝜙</m:t>
                                </m:r>
                              </m:e>
                            </m:acc>
                          </m:sup>
                        </m:sSup>
                      </m:num>
                      <m:den>
                        <m:r>
                          <a:rPr lang="zh-TW" altLang="en-US" i="1">
                            <a:latin typeface="Cambria Math"/>
                          </a:rPr>
                          <m:t>𝑐</m:t>
                        </m:r>
                      </m:den>
                    </m:f>
                    <m:r>
                      <a:rPr lang="zh-TW" altLang="en-US">
                        <a:latin typeface="Cambria Math"/>
                      </a:rPr>
                      <m:t>&gt;</m:t>
                    </m:r>
                    <m:f>
                      <m:fPr>
                        <m:ctrlPr>
                          <a:rPr lang="zh-TW" altLang="en-US" i="1">
                            <a:latin typeface="Cambria Math"/>
                          </a:rPr>
                        </m:ctrlPr>
                      </m:fPr>
                      <m:num>
                        <m:sSup>
                          <m:sSupPr>
                            <m:ctrlPr>
                              <a:rPr lang="zh-TW" altLang="en-US" i="1">
                                <a:latin typeface="Cambria Math"/>
                              </a:rPr>
                            </m:ctrlPr>
                          </m:sSupPr>
                          <m:e>
                            <m:r>
                              <a:rPr lang="zh-TW" altLang="en-US" i="1">
                                <a:latin typeface="Cambria Math"/>
                              </a:rPr>
                              <m:t>𝜌</m:t>
                            </m:r>
                          </m:e>
                          <m:sup>
                            <m:r>
                              <a:rPr lang="zh-TW" altLang="en-US">
                                <a:latin typeface="Cambria Math"/>
                              </a:rPr>
                              <m:t>2</m:t>
                            </m:r>
                          </m:sup>
                        </m:sSup>
                        <m:r>
                          <a:rPr lang="zh-TW" altLang="en-US">
                            <a:latin typeface="Cambria Math"/>
                          </a:rPr>
                          <m:t>⁢</m:t>
                        </m:r>
                        <m:rad>
                          <m:radPr>
                            <m:degHide m:val="on"/>
                            <m:ctrlPr>
                              <a:rPr lang="zh-TW" altLang="en-US" i="1">
                                <a:latin typeface="Cambria Math"/>
                              </a:rPr>
                            </m:ctrlPr>
                          </m:radPr>
                          <m:deg/>
                          <m:e>
                            <m:r>
                              <a:rPr lang="zh-TW" altLang="en-US" i="1">
                                <a:latin typeface="Cambria Math"/>
                              </a:rPr>
                              <m:t>𝛥</m:t>
                            </m:r>
                          </m:e>
                        </m:rad>
                      </m:num>
                      <m:den>
                        <m:sSup>
                          <m:sSupPr>
                            <m:ctrlPr>
                              <a:rPr lang="zh-TW" altLang="en-US" i="1">
                                <a:latin typeface="Cambria Math"/>
                              </a:rPr>
                            </m:ctrlPr>
                          </m:sSupPr>
                          <m:e>
                            <m:r>
                              <a:rPr lang="zh-TW" altLang="en-US" i="1">
                                <a:latin typeface="Cambria Math"/>
                              </a:rPr>
                              <m:t>𝛴</m:t>
                            </m:r>
                          </m:e>
                          <m:sup>
                            <m:r>
                              <a:rPr lang="zh-TW" altLang="en-US">
                                <a:latin typeface="Cambria Math"/>
                              </a:rPr>
                              <m:t>2</m:t>
                            </m:r>
                          </m:sup>
                        </m:sSup>
                        <m:r>
                          <a:rPr lang="zh-TW" altLang="en-US">
                            <a:latin typeface="Cambria Math"/>
                          </a:rPr>
                          <m:t>⁢</m:t>
                        </m:r>
                        <m:r>
                          <m:rPr>
                            <m:sty m:val="p"/>
                          </m:rPr>
                          <a:rPr lang="zh-TW" altLang="en-US">
                            <a:latin typeface="Cambria Math"/>
                          </a:rPr>
                          <m:t>sinθ</m:t>
                        </m:r>
                      </m:den>
                    </m:f>
                    <m:r>
                      <a:rPr lang="zh-TW" altLang="en-US">
                        <a:latin typeface="Cambria Math"/>
                      </a:rPr>
                      <m:t>⁢</m:t>
                    </m:r>
                    <m:f>
                      <m:fPr>
                        <m:ctrlPr>
                          <a:rPr lang="zh-TW" altLang="en-US" i="1">
                            <a:latin typeface="Cambria Math"/>
                          </a:rPr>
                        </m:ctrlPr>
                      </m:fPr>
                      <m:num>
                        <m:r>
                          <a:rPr lang="zh-TW" altLang="en-US" i="1">
                            <a:latin typeface="Cambria Math"/>
                          </a:rPr>
                          <m:t>𝑐</m:t>
                        </m:r>
                      </m:num>
                      <m:den>
                        <m:r>
                          <a:rPr lang="zh-TW" altLang="en-US" i="1">
                            <a:latin typeface="Cambria Math"/>
                          </a:rPr>
                          <m:t>𝜔</m:t>
                        </m:r>
                      </m:den>
                    </m:f>
                    <m:r>
                      <a:rPr lang="zh-TW" altLang="en-US">
                        <a:latin typeface="Cambria Math"/>
                      </a:rPr>
                      <m:t>=</m:t>
                    </m:r>
                    <m:f>
                      <m:fPr>
                        <m:ctrlPr>
                          <a:rPr lang="zh-TW" altLang="en-US" i="1">
                            <a:latin typeface="Cambria Math"/>
                          </a:rPr>
                        </m:ctrlPr>
                      </m:fPr>
                      <m:num>
                        <m:sSup>
                          <m:sSupPr>
                            <m:ctrlPr>
                              <a:rPr lang="zh-TW" altLang="en-US" i="1">
                                <a:latin typeface="Cambria Math"/>
                              </a:rPr>
                            </m:ctrlPr>
                          </m:sSupPr>
                          <m:e>
                            <m:r>
                              <a:rPr lang="zh-TW" altLang="en-US" i="1">
                                <a:latin typeface="Cambria Math"/>
                              </a:rPr>
                              <m:t>𝜌</m:t>
                            </m:r>
                          </m:e>
                          <m:sup>
                            <m:r>
                              <a:rPr lang="zh-TW" altLang="en-US">
                                <a:latin typeface="Cambria Math"/>
                              </a:rPr>
                              <m:t>2</m:t>
                            </m:r>
                          </m:sup>
                        </m:sSup>
                        <m:r>
                          <a:rPr lang="zh-TW" altLang="en-US">
                            <a:latin typeface="Cambria Math"/>
                          </a:rPr>
                          <m:t>⁢</m:t>
                        </m:r>
                        <m:rad>
                          <m:radPr>
                            <m:degHide m:val="on"/>
                            <m:ctrlPr>
                              <a:rPr lang="zh-TW" altLang="en-US" i="1">
                                <a:latin typeface="Cambria Math"/>
                              </a:rPr>
                            </m:ctrlPr>
                          </m:radPr>
                          <m:deg/>
                          <m:e>
                            <m:r>
                              <a:rPr lang="zh-TW" altLang="en-US" i="1">
                                <a:latin typeface="Cambria Math"/>
                              </a:rPr>
                              <m:t>𝛥</m:t>
                            </m:r>
                          </m:e>
                        </m:rad>
                      </m:num>
                      <m:den>
                        <m:r>
                          <a:rPr lang="zh-TW" altLang="en-US">
                            <a:latin typeface="Cambria Math"/>
                          </a:rPr>
                          <m:t>2⁢</m:t>
                        </m:r>
                        <m:sSup>
                          <m:sSupPr>
                            <m:ctrlPr>
                              <a:rPr lang="zh-TW" altLang="en-US" i="1">
                                <a:latin typeface="Cambria Math"/>
                              </a:rPr>
                            </m:ctrlPr>
                          </m:sSupPr>
                          <m:e>
                            <m:sSub>
                              <m:sSubPr>
                                <m:ctrlPr>
                                  <a:rPr lang="zh-TW" altLang="en-US" i="1">
                                    <a:latin typeface="Cambria Math"/>
                                  </a:rPr>
                                </m:ctrlPr>
                              </m:sSubPr>
                              <m:e>
                                <m:r>
                                  <m:rPr>
                                    <m:sty m:val="p"/>
                                  </m:rPr>
                                  <a:rPr lang="zh-TW" altLang="en-US">
                                    <a:latin typeface="Cambria Math"/>
                                  </a:rPr>
                                  <m:t>jr</m:t>
                                </m:r>
                              </m:e>
                              <m:sub>
                                <m:r>
                                  <a:rPr lang="zh-TW" altLang="en-US" i="1">
                                    <a:latin typeface="Cambria Math"/>
                                  </a:rPr>
                                  <m:t>𝑔</m:t>
                                </m:r>
                              </m:sub>
                            </m:sSub>
                          </m:e>
                          <m:sup>
                            <m:r>
                              <a:rPr lang="zh-TW" altLang="en-US">
                                <a:latin typeface="Cambria Math"/>
                              </a:rPr>
                              <m:t>2</m:t>
                            </m:r>
                          </m:sup>
                        </m:sSup>
                        <m:r>
                          <a:rPr lang="zh-TW" altLang="en-US">
                            <a:latin typeface="Cambria Math"/>
                          </a:rPr>
                          <m:t>⁢</m:t>
                        </m:r>
                        <m:r>
                          <a:rPr lang="zh-TW" altLang="en-US" i="1">
                            <a:latin typeface="Cambria Math"/>
                          </a:rPr>
                          <m:t>𝑟</m:t>
                        </m:r>
                        <m:r>
                          <a:rPr lang="zh-TW" altLang="en-US">
                            <a:latin typeface="Cambria Math"/>
                          </a:rPr>
                          <m:t>⁢</m:t>
                        </m:r>
                        <m:r>
                          <m:rPr>
                            <m:sty m:val="p"/>
                          </m:rPr>
                          <a:rPr lang="zh-TW" altLang="en-US">
                            <a:latin typeface="Cambria Math"/>
                          </a:rPr>
                          <m:t>sinθ</m:t>
                        </m:r>
                      </m:den>
                    </m:f>
                  </m:oMath>
                </a14:m>
                <a:endParaRPr lang="zh-TW" alt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955589" y="2372882"/>
                <a:ext cx="7265773" cy="631776"/>
              </a:xfrm>
              <a:prstGeom prst="rect">
                <a:avLst/>
              </a:prstGeom>
              <a:blipFill rotWithShape="1">
                <a:blip r:embed="rId3"/>
                <a:stretch>
                  <a:fillRect l="-755"/>
                </a:stretch>
              </a:blipFill>
            </p:spPr>
            <p:txBody>
              <a:bodyPr/>
              <a:lstStyle/>
              <a:p>
                <a:r>
                  <a:rPr lang="zh-TW" altLang="en-US">
                    <a:noFill/>
                  </a:rPr>
                  <a:t> </a:t>
                </a:r>
              </a:p>
            </p:txBody>
          </p:sp>
        </mc:Fallback>
      </mc:AlternateContent>
      <p:sp>
        <p:nvSpPr>
          <p:cNvPr id="7" name="TextBox 6"/>
          <p:cNvSpPr txBox="1"/>
          <p:nvPr/>
        </p:nvSpPr>
        <p:spPr>
          <a:xfrm>
            <a:off x="227584" y="3258751"/>
            <a:ext cx="8455022" cy="923330"/>
          </a:xfrm>
          <a:prstGeom prst="rect">
            <a:avLst/>
          </a:prstGeom>
          <a:noFill/>
        </p:spPr>
        <p:txBody>
          <a:bodyPr wrap="square" rtlCol="0">
            <a:spAutoFit/>
          </a:bodyPr>
          <a:lstStyle/>
          <a:p>
            <a:r>
              <a:rPr lang="en-US" altLang="zh-TW" dirty="0" smtClean="0">
                <a:latin typeface="Cambria Math" pitchFamily="18" charset="0"/>
                <a:ea typeface="Cambria Math" pitchFamily="18" charset="0"/>
              </a:rPr>
              <a:t>Energy is now negative and this particle will actually decrease the BH mass as it falls in! This also means that in the process, it releases part of the BH mass as energy to the outside world!</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8" name="TextBox 7"/>
              <p:cNvSpPr txBox="1"/>
              <p:nvPr/>
            </p:nvSpPr>
            <p:spPr>
              <a:xfrm>
                <a:off x="227584" y="4387335"/>
                <a:ext cx="8455022" cy="690445"/>
              </a:xfrm>
              <a:prstGeom prst="rect">
                <a:avLst/>
              </a:prstGeom>
              <a:noFill/>
            </p:spPr>
            <p:txBody>
              <a:bodyPr wrap="square" rtlCol="0">
                <a:spAutoFit/>
              </a:bodyPr>
              <a:lstStyle/>
              <a:p>
                <a:r>
                  <a:rPr lang="en-US" altLang="zh-TW" dirty="0" smtClean="0">
                    <a:latin typeface="Cambria Math" pitchFamily="18" charset="0"/>
                    <a:ea typeface="Cambria Math" pitchFamily="18" charset="0"/>
                  </a:rPr>
                  <a:t>However, we find that since </a:t>
                </a:r>
                <a14:m>
                  <m:oMath xmlns:m="http://schemas.openxmlformats.org/officeDocument/2006/math">
                    <m:sSup>
                      <m:sSupPr>
                        <m:ctrlPr>
                          <a:rPr lang="zh-TW" altLang="en-US" i="1">
                            <a:latin typeface="Cambria Math"/>
                          </a:rPr>
                        </m:ctrlPr>
                      </m:sSupPr>
                      <m:e>
                        <m:r>
                          <a:rPr lang="zh-TW" altLang="en-US" i="1">
                            <a:latin typeface="Cambria Math"/>
                          </a:rPr>
                          <m:t>𝑉</m:t>
                        </m:r>
                      </m:e>
                      <m:sup>
                        <m:acc>
                          <m:accPr>
                            <m:chr m:val="̂"/>
                            <m:ctrlPr>
                              <a:rPr lang="zh-TW" altLang="en-US" i="1">
                                <a:latin typeface="Cambria Math"/>
                              </a:rPr>
                            </m:ctrlPr>
                          </m:accPr>
                          <m:e>
                            <m:r>
                              <a:rPr lang="zh-TW" altLang="en-US" i="1">
                                <a:latin typeface="Cambria Math"/>
                              </a:rPr>
                              <m:t>𝜙</m:t>
                            </m:r>
                          </m:e>
                        </m:acc>
                      </m:sup>
                    </m:sSup>
                    <m:r>
                      <a:rPr lang="en-US" altLang="zh-TW" b="0" i="1" smtClean="0">
                        <a:latin typeface="Cambria Math"/>
                      </a:rPr>
                      <m:t>&lt;</m:t>
                    </m:r>
                    <m:r>
                      <a:rPr lang="en-US" altLang="zh-TW" b="0" i="1" smtClean="0">
                        <a:latin typeface="Cambria Math"/>
                      </a:rPr>
                      <m:t>𝑐</m:t>
                    </m:r>
                  </m:oMath>
                </a14:m>
                <a:r>
                  <a:rPr lang="en-US" altLang="zh-TW" dirty="0" smtClean="0">
                    <a:latin typeface="Cambria Math" pitchFamily="18" charset="0"/>
                    <a:ea typeface="Cambria Math" pitchFamily="18" charset="0"/>
                  </a:rPr>
                  <a:t> always, the only place where this condition can hold is within the </a:t>
                </a:r>
                <a:r>
                  <a:rPr lang="en-US" altLang="zh-TW" dirty="0" err="1" smtClean="0">
                    <a:latin typeface="Cambria Math" pitchFamily="18" charset="0"/>
                    <a:ea typeface="Cambria Math" pitchFamily="18" charset="0"/>
                  </a:rPr>
                  <a:t>ergosphere</a:t>
                </a:r>
                <a:r>
                  <a:rPr lang="en-US" altLang="zh-TW" dirty="0">
                    <a:latin typeface="Cambria Math" pitchFamily="18" charset="0"/>
                    <a:ea typeface="Cambria Math" pitchFamily="18" charset="0"/>
                  </a:rPr>
                  <a:t>.</a:t>
                </a:r>
                <a:endParaRPr lang="zh-TW" altLang="en-US" dirty="0" smtClean="0">
                  <a:latin typeface="Cambria Math" pitchFamily="18" charset="0"/>
                  <a:ea typeface="Cambria Math"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7584" y="4387335"/>
                <a:ext cx="8455022" cy="690445"/>
              </a:xfrm>
              <a:prstGeom prst="rect">
                <a:avLst/>
              </a:prstGeom>
              <a:blipFill rotWithShape="1">
                <a:blip r:embed="rId4"/>
                <a:stretch>
                  <a:fillRect l="-577" b="-13274"/>
                </a:stretch>
              </a:blipFill>
            </p:spPr>
            <p:txBody>
              <a:bodyPr/>
              <a:lstStyle/>
              <a:p>
                <a:r>
                  <a:rPr lang="zh-TW" altLang="en-US">
                    <a:noFill/>
                  </a:rPr>
                  <a:t> </a:t>
                </a:r>
              </a:p>
            </p:txBody>
          </p:sp>
        </mc:Fallback>
      </mc:AlternateContent>
      <p:sp>
        <p:nvSpPr>
          <p:cNvPr id="9" name="TextBox 8"/>
          <p:cNvSpPr txBox="1"/>
          <p:nvPr/>
        </p:nvSpPr>
        <p:spPr>
          <a:xfrm>
            <a:off x="227584" y="5441777"/>
            <a:ext cx="4484459" cy="923330"/>
          </a:xfrm>
          <a:prstGeom prst="rect">
            <a:avLst/>
          </a:prstGeom>
          <a:noFill/>
        </p:spPr>
        <p:txBody>
          <a:bodyPr wrap="square" rtlCol="0">
            <a:spAutoFit/>
          </a:bodyPr>
          <a:lstStyle/>
          <a:p>
            <a:r>
              <a:rPr lang="en-US" altLang="zh-TW" dirty="0" smtClean="0">
                <a:latin typeface="Cambria Math" pitchFamily="18" charset="0"/>
                <a:ea typeface="Cambria Math" pitchFamily="18" charset="0"/>
              </a:rPr>
              <a:t>This process of extracting rotational mass-energy from the BH is called the Penrose Process.</a:t>
            </a:r>
            <a:endParaRPr lang="zh-TW" altLang="en-US" dirty="0" smtClean="0">
              <a:latin typeface="Cambria Math" pitchFamily="18" charset="0"/>
              <a:ea typeface="Cambria Math" pitchFamily="18" charset="0"/>
            </a:endParaRPr>
          </a:p>
        </p:txBody>
      </p:sp>
    </p:spTree>
    <p:extLst>
      <p:ext uri="{BB962C8B-B14F-4D97-AF65-F5344CB8AC3E}">
        <p14:creationId xmlns:p14="http://schemas.microsoft.com/office/powerpoint/2010/main" val="279731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Reducible and irreducible mass</a:t>
            </a:r>
            <a:endParaRPr lang="zh-TW" altLang="en-US" dirty="0"/>
          </a:p>
        </p:txBody>
      </p:sp>
      <mc:AlternateContent xmlns:mc="http://schemas.openxmlformats.org/markup-compatibility/2006" xmlns:a14="http://schemas.microsoft.com/office/drawing/2010/main">
        <mc:Choice Requires="a14">
          <p:sp>
            <p:nvSpPr>
              <p:cNvPr id="4" name="TextBox 3"/>
              <p:cNvSpPr txBox="1"/>
              <p:nvPr/>
            </p:nvSpPr>
            <p:spPr>
              <a:xfrm>
                <a:off x="346418" y="1268189"/>
                <a:ext cx="3470108" cy="492892"/>
              </a:xfrm>
              <a:prstGeom prst="rect">
                <a:avLst/>
              </a:prstGeom>
              <a:noFill/>
            </p:spPr>
            <p:txBody>
              <a:bodyPr wrap="square" rtlCol="0">
                <a:spAutoFit/>
              </a:bodyPr>
              <a:lstStyle/>
              <a:p>
                <a:r>
                  <a:rPr lang="en-US" altLang="zh-TW" dirty="0" smtClean="0">
                    <a:latin typeface="Cambria Math" panose="02040503050406030204" pitchFamily="18" charset="0"/>
                    <a:ea typeface="Cambria Math" panose="02040503050406030204" pitchFamily="18" charset="0"/>
                  </a:rPr>
                  <a:t>The Gravitational radius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𝑟</m:t>
                        </m:r>
                      </m:e>
                      <m:sub>
                        <m:r>
                          <a:rPr lang="en-US" altLang="zh-TW" b="0" i="1" smtClean="0">
                            <a:latin typeface="Cambria Math"/>
                          </a:rPr>
                          <m:t>𝑔</m:t>
                        </m:r>
                      </m:sub>
                    </m:sSub>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2⁢</m:t>
                        </m:r>
                        <m:r>
                          <m:rPr>
                            <m:sty m:val="p"/>
                          </m:rPr>
                          <a:rPr lang="zh-TW" altLang="en-US">
                            <a:latin typeface="Cambria Math" panose="02040503050406030204" pitchFamily="18" charset="0"/>
                          </a:rPr>
                          <m:t>GM</m:t>
                        </m:r>
                      </m:num>
                      <m:den>
                        <m:sSup>
                          <m:sSupPr>
                            <m:ctrlPr>
                              <a:rPr lang="zh-TW" altLang="en-US" i="1">
                                <a:latin typeface="Cambria Math"/>
                              </a:rPr>
                            </m:ctrlPr>
                          </m:sSupPr>
                          <m:e>
                            <m:r>
                              <a:rPr lang="zh-TW" altLang="en-US" i="1">
                                <a:latin typeface="Cambria Math" panose="02040503050406030204" pitchFamily="18" charset="0"/>
                              </a:rPr>
                              <m:t>𝑐</m:t>
                            </m:r>
                          </m:e>
                          <m:sup>
                            <m:r>
                              <a:rPr lang="zh-TW" altLang="en-US">
                                <a:latin typeface="Cambria Math" panose="02040503050406030204" pitchFamily="18" charset="0"/>
                              </a:rPr>
                              <m:t>2</m:t>
                            </m:r>
                          </m:sup>
                        </m:sSup>
                      </m:den>
                    </m:f>
                  </m:oMath>
                </a14:m>
                <a:endParaRPr lang="zh-TW" altLang="en-US" dirty="0">
                  <a:latin typeface="Cambria Math" panose="020405030504060302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46418" y="1268189"/>
                <a:ext cx="3470108" cy="492892"/>
              </a:xfrm>
              <a:prstGeom prst="rect">
                <a:avLst/>
              </a:prstGeom>
              <a:blipFill rotWithShape="1">
                <a:blip r:embed="rId2"/>
                <a:stretch>
                  <a:fillRect l="-1582" b="-493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46418" y="1902592"/>
                <a:ext cx="8105604" cy="1764009"/>
              </a:xfrm>
              <a:prstGeom prst="rect">
                <a:avLst/>
              </a:prstGeom>
            </p:spPr>
            <p:txBody>
              <a:bodyPr wrap="square">
                <a:spAutoFit/>
              </a:bodyPr>
              <a:lstStyle/>
              <a:p>
                <a:r>
                  <a:rPr lang="en-US" altLang="zh-TW" dirty="0"/>
                  <a:t>If rotational energy were to be extracted from a spinning black hole, it not only</a:t>
                </a:r>
              </a:p>
              <a:p>
                <a:r>
                  <a:rPr lang="en-US" altLang="zh-TW" dirty="0"/>
                  <a:t>would spin down, it also would lose the gravitational mass of that lost spin energy.</a:t>
                </a:r>
              </a:p>
              <a:p>
                <a:r>
                  <a:rPr lang="en-US" altLang="zh-TW" dirty="0"/>
                  <a:t>When this process is complete, and the hole is left in a non-spinning state, the mass</a:t>
                </a:r>
              </a:p>
              <a:p>
                <a:r>
                  <a:rPr lang="en-US" altLang="zh-TW" dirty="0"/>
                  <a:t>remaining is its “irreducible” </a:t>
                </a:r>
                <a:r>
                  <a:rPr lang="en-US" altLang="zh-TW" dirty="0" smtClean="0"/>
                  <a:t>mass </a:t>
                </a:r>
                <a14:m>
                  <m:oMath xmlns:m="http://schemas.openxmlformats.org/officeDocument/2006/math">
                    <m:sSub>
                      <m:sSubPr>
                        <m:ctrlPr>
                          <a:rPr lang="zh-TW" altLang="en-US" i="1">
                            <a:latin typeface="Cambria Math"/>
                          </a:rPr>
                        </m:ctrlPr>
                      </m:sSubPr>
                      <m:e>
                        <m:r>
                          <a:rPr lang="zh-TW" altLang="en-US" i="1">
                            <a:latin typeface="Cambria Math"/>
                          </a:rPr>
                          <m:t>𝑀</m:t>
                        </m:r>
                      </m:e>
                      <m:sub>
                        <m:r>
                          <m:rPr>
                            <m:sty m:val="p"/>
                          </m:rPr>
                          <a:rPr lang="zh-TW" altLang="en-US">
                            <a:latin typeface="Cambria Math"/>
                          </a:rPr>
                          <m:t>ir</m:t>
                        </m:r>
                      </m:sub>
                    </m:sSub>
                    <m:r>
                      <a:rPr lang="zh-TW" altLang="en-US">
                        <a:latin typeface="Cambria Math"/>
                      </a:rPr>
                      <m:t>=</m:t>
                    </m:r>
                    <m:r>
                      <a:rPr lang="zh-TW" altLang="en-US" i="1">
                        <a:latin typeface="Cambria Math"/>
                      </a:rPr>
                      <m:t>𝑀</m:t>
                    </m:r>
                    <m:r>
                      <a:rPr lang="zh-TW" altLang="en-US">
                        <a:latin typeface="Cambria Math"/>
                      </a:rPr>
                      <m:t>⁢</m:t>
                    </m:r>
                    <m:rad>
                      <m:radPr>
                        <m:degHide m:val="on"/>
                        <m:ctrlPr>
                          <a:rPr lang="zh-TW" altLang="en-US" i="1">
                            <a:latin typeface="Cambria Math"/>
                          </a:rPr>
                        </m:ctrlPr>
                      </m:radPr>
                      <m:deg/>
                      <m:e>
                        <m:f>
                          <m:fPr>
                            <m:ctrlPr>
                              <a:rPr lang="zh-TW" altLang="en-US" i="1">
                                <a:latin typeface="Cambria Math"/>
                              </a:rPr>
                            </m:ctrlPr>
                          </m:fPr>
                          <m:num>
                            <m:r>
                              <a:rPr lang="zh-TW" altLang="en-US">
                                <a:latin typeface="Cambria Math"/>
                              </a:rPr>
                              <m:t>1+</m:t>
                            </m:r>
                            <m:rad>
                              <m:radPr>
                                <m:degHide m:val="on"/>
                                <m:ctrlPr>
                                  <a:rPr lang="zh-TW" altLang="en-US" i="1">
                                    <a:latin typeface="Cambria Math"/>
                                  </a:rPr>
                                </m:ctrlPr>
                              </m:radPr>
                              <m:deg/>
                              <m:e>
                                <m:r>
                                  <a:rPr lang="zh-TW" altLang="en-US">
                                    <a:latin typeface="Cambria Math"/>
                                  </a:rPr>
                                  <m:t>1−</m:t>
                                </m:r>
                                <m:sSup>
                                  <m:sSupPr>
                                    <m:ctrlPr>
                                      <a:rPr lang="zh-TW" altLang="en-US" i="1">
                                        <a:latin typeface="Cambria Math"/>
                                      </a:rPr>
                                    </m:ctrlPr>
                                  </m:sSupPr>
                                  <m:e>
                                    <m:r>
                                      <a:rPr lang="zh-TW" altLang="en-US" i="1">
                                        <a:latin typeface="Cambria Math"/>
                                      </a:rPr>
                                      <m:t>𝑗</m:t>
                                    </m:r>
                                  </m:e>
                                  <m:sup>
                                    <m:r>
                                      <a:rPr lang="zh-TW" altLang="en-US">
                                        <a:latin typeface="Cambria Math"/>
                                      </a:rPr>
                                      <m:t>2</m:t>
                                    </m:r>
                                  </m:sup>
                                </m:sSup>
                              </m:e>
                            </m:rad>
                          </m:num>
                          <m:den>
                            <m:r>
                              <a:rPr lang="zh-TW" altLang="en-US">
                                <a:latin typeface="Cambria Math"/>
                              </a:rPr>
                              <m:t>2</m:t>
                            </m:r>
                          </m:den>
                        </m:f>
                      </m:e>
                    </m:rad>
                  </m:oMath>
                </a14:m>
                <a:endParaRPr lang="zh-TW" altLang="en-US" dirty="0"/>
              </a:p>
              <a:p>
                <a:endParaRPr lang="zh-TW" altLang="en-US" dirty="0"/>
              </a:p>
            </p:txBody>
          </p:sp>
        </mc:Choice>
        <mc:Fallback xmlns="">
          <p:sp>
            <p:nvSpPr>
              <p:cNvPr id="6" name="Rectangle 5"/>
              <p:cNvSpPr>
                <a:spLocks noRot="1" noChangeAspect="1" noMove="1" noResize="1" noEditPoints="1" noAdjustHandles="1" noChangeArrowheads="1" noChangeShapeType="1" noTextEdit="1"/>
              </p:cNvSpPr>
              <p:nvPr/>
            </p:nvSpPr>
            <p:spPr>
              <a:xfrm>
                <a:off x="346418" y="1902592"/>
                <a:ext cx="8105604" cy="1764009"/>
              </a:xfrm>
              <a:prstGeom prst="rect">
                <a:avLst/>
              </a:prstGeom>
              <a:blipFill rotWithShape="1">
                <a:blip r:embed="rId3"/>
                <a:stretch>
                  <a:fillRect l="-677" t="-1730"/>
                </a:stretch>
              </a:blipFill>
            </p:spPr>
            <p:txBody>
              <a:bodyPr/>
              <a:lstStyle/>
              <a:p>
                <a:r>
                  <a:rPr lang="zh-TW" altLang="en-US">
                    <a:noFill/>
                  </a:rPr>
                  <a:t> </a:t>
                </a:r>
              </a:p>
            </p:txBody>
          </p:sp>
        </mc:Fallback>
      </mc:AlternateContent>
      <p:sp>
        <p:nvSpPr>
          <p:cNvPr id="8" name="TextBox 7"/>
          <p:cNvSpPr txBox="1"/>
          <p:nvPr/>
        </p:nvSpPr>
        <p:spPr>
          <a:xfrm>
            <a:off x="1285103" y="4151870"/>
            <a:ext cx="4188967" cy="1323439"/>
          </a:xfrm>
          <a:prstGeom prst="rect">
            <a:avLst/>
          </a:prstGeom>
          <a:solidFill>
            <a:schemeClr val="bg1"/>
          </a:solidFill>
        </p:spPr>
        <p:txBody>
          <a:bodyPr wrap="none" rtlCol="0">
            <a:spAutoFit/>
          </a:bodyPr>
          <a:lstStyle/>
          <a:p>
            <a:r>
              <a:rPr lang="en-US" altLang="zh-TW" sz="8000" dirty="0" smtClean="0">
                <a:solidFill>
                  <a:srgbClr val="FF0000"/>
                </a:solidFill>
                <a:latin typeface="Cambria Math" pitchFamily="18" charset="0"/>
                <a:ea typeface="Cambria Math" pitchFamily="18" charset="0"/>
              </a:rPr>
              <a:t>Not done</a:t>
            </a:r>
            <a:endParaRPr lang="zh-TW" altLang="en-US" sz="8000" dirty="0" smtClean="0">
              <a:solidFill>
                <a:srgbClr val="FF0000"/>
              </a:solidFill>
              <a:latin typeface="Cambria Math" pitchFamily="18" charset="0"/>
              <a:ea typeface="Cambria Math" pitchFamily="18" charset="0"/>
            </a:endParaRPr>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65" y="1268189"/>
            <a:ext cx="9052199" cy="5037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1865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Free fall</a:t>
            </a:r>
            <a:endParaRPr lang="zh-TW" altLang="en-US" dirty="0"/>
          </a:p>
        </p:txBody>
      </p:sp>
      <p:pic>
        <p:nvPicPr>
          <p:cNvPr id="3" name="Picture 2" descr="G:\Desktop\Black Hole Astrophysics\Textbook circle\09 Ch7.4\mod3_q16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3117" y="1299712"/>
            <a:ext cx="2733786" cy="273378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p:cNvSpPr txBox="1"/>
              <p:nvPr/>
            </p:nvSpPr>
            <p:spPr>
              <a:xfrm>
                <a:off x="299570" y="2321382"/>
                <a:ext cx="5730527" cy="690445"/>
              </a:xfrm>
              <a:prstGeom prst="rect">
                <a:avLst/>
              </a:prstGeom>
              <a:noFill/>
            </p:spPr>
            <p:txBody>
              <a:bodyPr wrap="square" rtlCol="0">
                <a:spAutoFit/>
              </a:bodyPr>
              <a:lstStyle/>
              <a:p>
                <a:r>
                  <a:rPr lang="en-US" altLang="zh-TW" dirty="0" smtClean="0">
                    <a:latin typeface="Cambria Math" pitchFamily="18" charset="0"/>
                    <a:ea typeface="Cambria Math" pitchFamily="18" charset="0"/>
                  </a:rPr>
                  <a:t>The free fall case is easy to compute, since it will have </a:t>
                </a:r>
                <a14:m>
                  <m:oMath xmlns:m="http://schemas.openxmlformats.org/officeDocument/2006/math">
                    <m:sSup>
                      <m:sSupPr>
                        <m:ctrlPr>
                          <a:rPr lang="zh-TW" altLang="en-US" i="1">
                            <a:latin typeface="Cambria Math"/>
                          </a:rPr>
                        </m:ctrlPr>
                      </m:sSupPr>
                      <m:e>
                        <m:r>
                          <a:rPr lang="zh-TW" altLang="en-US" i="1">
                            <a:latin typeface="Cambria Math"/>
                          </a:rPr>
                          <m:t>𝑉</m:t>
                        </m:r>
                      </m:e>
                      <m:sup>
                        <m:acc>
                          <m:accPr>
                            <m:chr m:val="̂"/>
                            <m:ctrlPr>
                              <a:rPr lang="zh-TW" altLang="en-US" i="1">
                                <a:latin typeface="Cambria Math"/>
                              </a:rPr>
                            </m:ctrlPr>
                          </m:accPr>
                          <m:e>
                            <m:r>
                              <a:rPr lang="zh-TW" altLang="en-US" i="1">
                                <a:latin typeface="Cambria Math"/>
                              </a:rPr>
                              <m:t>𝜙</m:t>
                            </m:r>
                          </m:e>
                        </m:acc>
                      </m:sup>
                    </m:sSup>
                    <m:r>
                      <a:rPr lang="en-US" altLang="zh-TW" b="0" i="1" smtClean="0">
                        <a:latin typeface="Cambria Math"/>
                      </a:rPr>
                      <m:t>=0</m:t>
                    </m:r>
                  </m:oMath>
                </a14:m>
                <a:r>
                  <a:rPr lang="zh-TW" altLang="en-US" dirty="0" smtClean="0">
                    <a:latin typeface="Cambria Math" pitchFamily="18" charset="0"/>
                    <a:ea typeface="Cambria Math" pitchFamily="18" charset="0"/>
                  </a:rPr>
                  <a:t> </a:t>
                </a:r>
                <a:r>
                  <a:rPr lang="en-US" altLang="zh-TW" dirty="0" smtClean="0">
                    <a:latin typeface="Cambria Math" pitchFamily="18" charset="0"/>
                    <a:ea typeface="Cambria Math" pitchFamily="18" charset="0"/>
                  </a:rPr>
                  <a:t>always.</a:t>
                </a:r>
                <a:endParaRPr lang="zh-TW" altLang="en-US" dirty="0" smtClean="0">
                  <a:latin typeface="Cambria Math" pitchFamily="18" charset="0"/>
                  <a:ea typeface="Cambria Math"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99570" y="2321382"/>
                <a:ext cx="5730527" cy="690445"/>
              </a:xfrm>
              <a:prstGeom prst="rect">
                <a:avLst/>
              </a:prstGeom>
              <a:blipFill rotWithShape="1">
                <a:blip r:embed="rId3"/>
                <a:stretch>
                  <a:fillRect l="-851" t="-5310" b="-1327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070706" y="1299712"/>
                <a:ext cx="2057037" cy="6619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i="1" smtClean="0">
                          <a:latin typeface="Cambria Math"/>
                        </a:rPr>
                        <m:t>𝐿</m:t>
                      </m:r>
                      <m:r>
                        <a:rPr lang="en-US" altLang="zh-TW" b="0" i="1" smtClean="0">
                          <a:latin typeface="Cambria Math"/>
                        </a:rPr>
                        <m:t>=</m:t>
                      </m:r>
                      <m:r>
                        <m:rPr>
                          <m:sty m:val="p"/>
                        </m:rPr>
                        <a:rPr lang="zh-TW" altLang="en-US">
                          <a:latin typeface="Cambria Math"/>
                        </a:rPr>
                        <m:t>γ</m:t>
                      </m:r>
                      <m:sSub>
                        <m:sSubPr>
                          <m:ctrlPr>
                            <a:rPr lang="zh-TW" altLang="en-US" i="1">
                              <a:latin typeface="Cambria Math"/>
                            </a:rPr>
                          </m:ctrlPr>
                        </m:sSubPr>
                        <m:e>
                          <m:r>
                            <a:rPr lang="zh-TW" altLang="en-US" i="1">
                              <a:latin typeface="Cambria Math"/>
                            </a:rPr>
                            <m:t>𝑚</m:t>
                          </m:r>
                        </m:e>
                        <m:sub>
                          <m:r>
                            <a:rPr lang="zh-TW" altLang="en-US">
                              <a:latin typeface="Cambria Math"/>
                            </a:rPr>
                            <m:t>0</m:t>
                          </m:r>
                        </m:sub>
                      </m:sSub>
                      <m:sSup>
                        <m:sSupPr>
                          <m:ctrlPr>
                            <a:rPr lang="zh-TW" altLang="en-US" i="1">
                              <a:latin typeface="Cambria Math"/>
                            </a:rPr>
                          </m:ctrlPr>
                        </m:sSupPr>
                        <m:e>
                          <m:r>
                            <a:rPr lang="zh-TW" altLang="en-US" i="1">
                              <a:latin typeface="Cambria Math"/>
                            </a:rPr>
                            <m:t>𝑉</m:t>
                          </m:r>
                        </m:e>
                        <m:sup>
                          <m:acc>
                            <m:accPr>
                              <m:chr m:val="̂"/>
                              <m:ctrlPr>
                                <a:rPr lang="zh-TW" altLang="en-US" i="1">
                                  <a:latin typeface="Cambria Math"/>
                                </a:rPr>
                              </m:ctrlPr>
                            </m:accPr>
                            <m:e>
                              <m:r>
                                <a:rPr lang="zh-TW" altLang="en-US" i="1">
                                  <a:latin typeface="Cambria Math"/>
                                </a:rPr>
                                <m:t>𝜙</m:t>
                              </m:r>
                            </m:e>
                          </m:acc>
                        </m:sup>
                      </m:sSup>
                      <m:f>
                        <m:fPr>
                          <m:ctrlPr>
                            <a:rPr lang="zh-TW" altLang="en-US" i="1">
                              <a:latin typeface="Cambria Math"/>
                            </a:rPr>
                          </m:ctrlPr>
                        </m:fPr>
                        <m:num>
                          <m:r>
                            <m:rPr>
                              <m:sty m:val="p"/>
                            </m:rPr>
                            <a:rPr lang="zh-TW" altLang="en-US">
                              <a:latin typeface="Cambria Math"/>
                            </a:rPr>
                            <m:t>Σsinθ</m:t>
                          </m:r>
                        </m:num>
                        <m:den>
                          <m:r>
                            <a:rPr lang="zh-TW" altLang="en-US" i="1">
                              <a:latin typeface="Cambria Math"/>
                            </a:rPr>
                            <m:t>𝜌</m:t>
                          </m:r>
                        </m:den>
                      </m:f>
                      <m:r>
                        <a:rPr lang="zh-TW" altLang="en-US">
                          <a:latin typeface="Cambria Math"/>
                        </a:rPr>
                        <m:t>⁢</m:t>
                      </m:r>
                    </m:oMath>
                  </m:oMathPara>
                </a14:m>
                <a:endParaRPr lang="zh-TW" altLang="en-US" dirty="0"/>
              </a:p>
            </p:txBody>
          </p:sp>
        </mc:Choice>
        <mc:Fallback xmlns="">
          <p:sp>
            <p:nvSpPr>
              <p:cNvPr id="5" name="Rectangle 4"/>
              <p:cNvSpPr>
                <a:spLocks noRot="1" noChangeAspect="1" noMove="1" noResize="1" noEditPoints="1" noAdjustHandles="1" noChangeArrowheads="1" noChangeShapeType="1" noTextEdit="1"/>
              </p:cNvSpPr>
              <p:nvPr/>
            </p:nvSpPr>
            <p:spPr>
              <a:xfrm>
                <a:off x="2070706" y="1299712"/>
                <a:ext cx="2057037" cy="661912"/>
              </a:xfrm>
              <a:prstGeom prst="rect">
                <a:avLst/>
              </a:prstGeom>
              <a:blipFill rotWithShape="1">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99569" y="3315509"/>
                <a:ext cx="5730527" cy="1244443"/>
              </a:xfrm>
              <a:prstGeom prst="rect">
                <a:avLst/>
              </a:prstGeom>
              <a:noFill/>
            </p:spPr>
            <p:txBody>
              <a:bodyPr wrap="square" rtlCol="0">
                <a:spAutoFit/>
              </a:bodyPr>
              <a:lstStyle/>
              <a:p>
                <a:r>
                  <a:rPr lang="en-US" altLang="zh-TW" dirty="0" smtClean="0">
                    <a:latin typeface="Cambria Math" pitchFamily="18" charset="0"/>
                    <a:ea typeface="Cambria Math" pitchFamily="18" charset="0"/>
                  </a:rPr>
                  <a:t>This is in fact very interesting because </a:t>
                </a:r>
                <a14:m>
                  <m:oMath xmlns:m="http://schemas.openxmlformats.org/officeDocument/2006/math">
                    <m:sSup>
                      <m:sSupPr>
                        <m:ctrlPr>
                          <a:rPr lang="zh-TW" altLang="en-US" i="1">
                            <a:latin typeface="Cambria Math"/>
                          </a:rPr>
                        </m:ctrlPr>
                      </m:sSupPr>
                      <m:e>
                        <m:r>
                          <a:rPr lang="zh-TW" altLang="en-US" i="1">
                            <a:latin typeface="Cambria Math"/>
                          </a:rPr>
                          <m:t>𝑉</m:t>
                        </m:r>
                      </m:e>
                      <m:sup>
                        <m:acc>
                          <m:accPr>
                            <m:chr m:val="̂"/>
                            <m:ctrlPr>
                              <a:rPr lang="zh-TW" altLang="en-US" i="1">
                                <a:latin typeface="Cambria Math"/>
                              </a:rPr>
                            </m:ctrlPr>
                          </m:accPr>
                          <m:e>
                            <m:r>
                              <a:rPr lang="zh-TW" altLang="en-US" i="1">
                                <a:latin typeface="Cambria Math"/>
                              </a:rPr>
                              <m:t>𝜙</m:t>
                            </m:r>
                          </m:e>
                        </m:acc>
                      </m:sup>
                    </m:sSup>
                  </m:oMath>
                </a14:m>
                <a:r>
                  <a:rPr lang="zh-TW" altLang="en-US" dirty="0" smtClean="0">
                    <a:latin typeface="Cambria Math" pitchFamily="18" charset="0"/>
                    <a:ea typeface="Cambria Math" pitchFamily="18" charset="0"/>
                  </a:rPr>
                  <a:t> </a:t>
                </a:r>
                <a:r>
                  <a:rPr lang="en-US" altLang="zh-TW" dirty="0" smtClean="0">
                    <a:latin typeface="Cambria Math" pitchFamily="18" charset="0"/>
                    <a:ea typeface="Cambria Math" pitchFamily="18" charset="0"/>
                  </a:rPr>
                  <a:t>is relative to the rotating space around the Kerr BH! So, the falling body actually picks up angular velocity that is exactly that of the rotating space!</a:t>
                </a:r>
              </a:p>
            </p:txBody>
          </p:sp>
        </mc:Choice>
        <mc:Fallback xmlns="">
          <p:sp>
            <p:nvSpPr>
              <p:cNvPr id="6" name="TextBox 5"/>
              <p:cNvSpPr txBox="1">
                <a:spLocks noRot="1" noChangeAspect="1" noMove="1" noResize="1" noEditPoints="1" noAdjustHandles="1" noChangeArrowheads="1" noChangeShapeType="1" noTextEdit="1"/>
              </p:cNvSpPr>
              <p:nvPr/>
            </p:nvSpPr>
            <p:spPr>
              <a:xfrm>
                <a:off x="299569" y="3315509"/>
                <a:ext cx="5730527" cy="1244443"/>
              </a:xfrm>
              <a:prstGeom prst="rect">
                <a:avLst/>
              </a:prstGeom>
              <a:blipFill rotWithShape="1">
                <a:blip r:embed="rId5"/>
                <a:stretch>
                  <a:fillRect l="-851" b="-686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289221" y="5034128"/>
                <a:ext cx="2755557" cy="769570"/>
              </a:xfrm>
              <a:prstGeom prst="rect">
                <a:avLst/>
              </a:prstGeom>
            </p:spPr>
            <p:txBody>
              <a:bodyPr wrap="square">
                <a:spAutoFit/>
              </a:bodyPr>
              <a:lstStyle/>
              <a:p>
                <a14:m>
                  <m:oMath xmlns:m="http://schemas.openxmlformats.org/officeDocument/2006/math">
                    <m:sSup>
                      <m:sSupPr>
                        <m:ctrlPr>
                          <a:rPr lang="zh-TW" altLang="en-US" i="1">
                            <a:latin typeface="Cambria Math"/>
                          </a:rPr>
                        </m:ctrlPr>
                      </m:sSupPr>
                      <m:e>
                        <m:r>
                          <a:rPr lang="zh-TW" altLang="en-US" i="1">
                            <a:latin typeface="Cambria Math"/>
                          </a:rPr>
                          <m:t>𝑣</m:t>
                        </m:r>
                      </m:e>
                      <m:sup>
                        <m:r>
                          <a:rPr lang="zh-TW" altLang="en-US" i="1">
                            <a:latin typeface="Cambria Math"/>
                          </a:rPr>
                          <m:t>𝜙</m:t>
                        </m:r>
                      </m:sup>
                    </m:sSup>
                    <m:r>
                      <a:rPr lang="zh-TW" altLang="en-US">
                        <a:latin typeface="Cambria Math"/>
                      </a:rPr>
                      <m:t>=</m:t>
                    </m:r>
                    <m:f>
                      <m:fPr>
                        <m:ctrlPr>
                          <a:rPr lang="zh-TW" altLang="en-US" i="1">
                            <a:latin typeface="Cambria Math"/>
                          </a:rPr>
                        </m:ctrlPr>
                      </m:fPr>
                      <m:num>
                        <m:sSup>
                          <m:sSupPr>
                            <m:ctrlPr>
                              <a:rPr lang="zh-TW" altLang="en-US" i="1">
                                <a:latin typeface="Cambria Math"/>
                              </a:rPr>
                            </m:ctrlPr>
                          </m:sSupPr>
                          <m:e>
                            <m:r>
                              <a:rPr lang="zh-TW" altLang="en-US" i="1">
                                <a:latin typeface="Cambria Math"/>
                              </a:rPr>
                              <m:t>𝑈</m:t>
                            </m:r>
                          </m:e>
                          <m:sup>
                            <m:acc>
                              <m:accPr>
                                <m:chr m:val="̂"/>
                                <m:ctrlPr>
                                  <a:rPr lang="zh-TW" altLang="en-US" i="1">
                                    <a:latin typeface="Cambria Math"/>
                                  </a:rPr>
                                </m:ctrlPr>
                              </m:accPr>
                              <m:e>
                                <m:r>
                                  <a:rPr lang="zh-TW" altLang="en-US" i="1">
                                    <a:latin typeface="Cambria Math"/>
                                  </a:rPr>
                                  <m:t>𝜙</m:t>
                                </m:r>
                              </m:e>
                            </m:acc>
                          </m:sup>
                        </m:sSup>
                      </m:num>
                      <m:den>
                        <m:sSup>
                          <m:sSupPr>
                            <m:ctrlPr>
                              <a:rPr lang="zh-TW" altLang="en-US" i="1">
                                <a:latin typeface="Cambria Math"/>
                              </a:rPr>
                            </m:ctrlPr>
                          </m:sSupPr>
                          <m:e>
                            <m:r>
                              <a:rPr lang="zh-TW" altLang="en-US" i="1">
                                <a:latin typeface="Cambria Math"/>
                              </a:rPr>
                              <m:t>𝑈</m:t>
                            </m:r>
                          </m:e>
                          <m:sup>
                            <m:acc>
                              <m:accPr>
                                <m:chr m:val="̂"/>
                                <m:ctrlPr>
                                  <a:rPr lang="zh-TW" altLang="en-US" i="1">
                                    <a:latin typeface="Cambria Math"/>
                                  </a:rPr>
                                </m:ctrlPr>
                              </m:accPr>
                              <m:e>
                                <m:r>
                                  <a:rPr lang="zh-TW" altLang="en-US" i="1">
                                    <a:latin typeface="Cambria Math"/>
                                  </a:rPr>
                                  <m:t>𝑡</m:t>
                                </m:r>
                              </m:e>
                            </m:acc>
                          </m:sup>
                        </m:sSup>
                      </m:den>
                    </m:f>
                    <m:r>
                      <a:rPr lang="zh-TW" altLang="en-US">
                        <a:latin typeface="Cambria Math"/>
                      </a:rPr>
                      <m:t>=</m:t>
                    </m:r>
                    <m:f>
                      <m:fPr>
                        <m:ctrlPr>
                          <a:rPr lang="zh-TW" altLang="en-US" i="1">
                            <a:latin typeface="Cambria Math"/>
                          </a:rPr>
                        </m:ctrlPr>
                      </m:fPr>
                      <m:num>
                        <m:f>
                          <m:fPr>
                            <m:ctrlPr>
                              <a:rPr lang="zh-TW" altLang="en-US" i="1">
                                <a:latin typeface="Cambria Math"/>
                              </a:rPr>
                            </m:ctrlPr>
                          </m:fPr>
                          <m:num>
                            <m:sSup>
                              <m:sSupPr>
                                <m:ctrlPr>
                                  <a:rPr lang="zh-TW" altLang="en-US" i="1">
                                    <a:latin typeface="Cambria Math"/>
                                  </a:rPr>
                                </m:ctrlPr>
                              </m:sSupPr>
                              <m:e>
                                <m:r>
                                  <m:rPr>
                                    <m:sty m:val="p"/>
                                  </m:rPr>
                                  <a:rPr lang="zh-TW" altLang="en-US">
                                    <a:latin typeface="Cambria Math"/>
                                  </a:rPr>
                                  <m:t>γV</m:t>
                                </m:r>
                              </m:e>
                              <m:sup>
                                <m:acc>
                                  <m:accPr>
                                    <m:chr m:val="̂"/>
                                    <m:ctrlPr>
                                      <a:rPr lang="zh-TW" altLang="en-US" i="1">
                                        <a:latin typeface="Cambria Math"/>
                                      </a:rPr>
                                    </m:ctrlPr>
                                  </m:accPr>
                                  <m:e>
                                    <m:r>
                                      <a:rPr lang="zh-TW" altLang="en-US" i="1">
                                        <a:latin typeface="Cambria Math"/>
                                      </a:rPr>
                                      <m:t>𝜙</m:t>
                                    </m:r>
                                  </m:e>
                                </m:acc>
                              </m:sup>
                            </m:sSup>
                            <m:r>
                              <a:rPr lang="zh-TW" altLang="en-US">
                                <a:latin typeface="Cambria Math"/>
                              </a:rPr>
                              <m:t>⁢</m:t>
                            </m:r>
                            <m:r>
                              <a:rPr lang="zh-TW" altLang="en-US" i="1">
                                <a:latin typeface="Cambria Math"/>
                              </a:rPr>
                              <m:t>𝜌</m:t>
                            </m:r>
                          </m:num>
                          <m:den>
                            <m:r>
                              <m:rPr>
                                <m:sty m:val="p"/>
                              </m:rPr>
                              <a:rPr lang="zh-TW" altLang="en-US">
                                <a:latin typeface="Cambria Math"/>
                              </a:rPr>
                              <m:t>Σsinθ</m:t>
                            </m:r>
                          </m:den>
                        </m:f>
                        <m:r>
                          <a:rPr lang="zh-TW" altLang="en-US">
                            <a:latin typeface="Cambria Math"/>
                          </a:rPr>
                          <m:t>+</m:t>
                        </m:r>
                        <m:f>
                          <m:fPr>
                            <m:ctrlPr>
                              <a:rPr lang="zh-TW" altLang="en-US" i="1">
                                <a:latin typeface="Cambria Math"/>
                              </a:rPr>
                            </m:ctrlPr>
                          </m:fPr>
                          <m:num>
                            <m:r>
                              <m:rPr>
                                <m:sty m:val="p"/>
                              </m:rPr>
                              <a:rPr lang="zh-TW" altLang="en-US">
                                <a:latin typeface="Cambria Math"/>
                              </a:rPr>
                              <m:t>γΣω</m:t>
                            </m:r>
                          </m:num>
                          <m:den>
                            <m:r>
                              <a:rPr lang="zh-TW" altLang="en-US" i="1">
                                <a:latin typeface="Cambria Math"/>
                              </a:rPr>
                              <m:t>𝜌</m:t>
                            </m:r>
                            <m:r>
                              <a:rPr lang="zh-TW" altLang="en-US">
                                <a:latin typeface="Cambria Math"/>
                              </a:rPr>
                              <m:t>⁢</m:t>
                            </m:r>
                            <m:rad>
                              <m:radPr>
                                <m:degHide m:val="on"/>
                                <m:ctrlPr>
                                  <a:rPr lang="zh-TW" altLang="en-US" i="1">
                                    <a:latin typeface="Cambria Math"/>
                                  </a:rPr>
                                </m:ctrlPr>
                              </m:radPr>
                              <m:deg/>
                              <m:e>
                                <m:r>
                                  <a:rPr lang="zh-TW" altLang="en-US" i="1">
                                    <a:latin typeface="Cambria Math"/>
                                  </a:rPr>
                                  <m:t>𝛥</m:t>
                                </m:r>
                              </m:e>
                            </m:rad>
                          </m:den>
                        </m:f>
                      </m:num>
                      <m:den>
                        <m:f>
                          <m:fPr>
                            <m:type m:val="lin"/>
                            <m:ctrlPr>
                              <a:rPr lang="zh-TW" altLang="en-US" i="1">
                                <a:latin typeface="Cambria Math"/>
                              </a:rPr>
                            </m:ctrlPr>
                          </m:fPr>
                          <m:num>
                            <m:r>
                              <m:rPr>
                                <m:sty m:val="p"/>
                              </m:rPr>
                              <a:rPr lang="zh-TW" altLang="en-US">
                                <a:latin typeface="Cambria Math"/>
                              </a:rPr>
                              <m:t>γΣ</m:t>
                            </m:r>
                          </m:num>
                          <m:den>
                            <m:r>
                              <a:rPr lang="zh-TW" altLang="en-US" i="1">
                                <a:latin typeface="Cambria Math"/>
                              </a:rPr>
                              <m:t>𝜌</m:t>
                            </m:r>
                          </m:den>
                        </m:f>
                        <m:r>
                          <a:rPr lang="zh-TW" altLang="en-US">
                            <a:latin typeface="Cambria Math"/>
                          </a:rPr>
                          <m:t>⁢</m:t>
                        </m:r>
                        <m:rad>
                          <m:radPr>
                            <m:degHide m:val="on"/>
                            <m:ctrlPr>
                              <a:rPr lang="zh-TW" altLang="en-US" i="1">
                                <a:latin typeface="Cambria Math"/>
                              </a:rPr>
                            </m:ctrlPr>
                          </m:radPr>
                          <m:deg/>
                          <m:e>
                            <m:r>
                              <a:rPr lang="zh-TW" altLang="en-US" i="1">
                                <a:latin typeface="Cambria Math"/>
                              </a:rPr>
                              <m:t>𝛥</m:t>
                            </m:r>
                          </m:e>
                        </m:rad>
                      </m:den>
                    </m:f>
                    <m:r>
                      <a:rPr lang="zh-TW" altLang="en-US">
                        <a:latin typeface="Cambria Math"/>
                      </a:rPr>
                      <m:t>=</m:t>
                    </m:r>
                    <m:r>
                      <a:rPr lang="zh-TW" altLang="en-US" i="1">
                        <a:latin typeface="Cambria Math"/>
                      </a:rPr>
                      <m:t>𝜔</m:t>
                    </m:r>
                    <m:r>
                      <a:rPr lang="zh-TW" altLang="en-US">
                        <a:latin typeface="Cambria Math"/>
                      </a:rPr>
                      <m:t>!</m:t>
                    </m:r>
                  </m:oMath>
                </a14:m>
                <a:r>
                  <a:rPr lang="zh-TW" altLang="en-US" dirty="0"/>
                  <a:t> </a:t>
                </a:r>
              </a:p>
            </p:txBody>
          </p:sp>
        </mc:Choice>
        <mc:Fallback xmlns="">
          <p:sp>
            <p:nvSpPr>
              <p:cNvPr id="9" name="Rectangle 8"/>
              <p:cNvSpPr>
                <a:spLocks noRot="1" noChangeAspect="1" noMove="1" noResize="1" noEditPoints="1" noAdjustHandles="1" noChangeArrowheads="1" noChangeShapeType="1" noTextEdit="1"/>
              </p:cNvSpPr>
              <p:nvPr/>
            </p:nvSpPr>
            <p:spPr>
              <a:xfrm>
                <a:off x="1289221" y="5034128"/>
                <a:ext cx="2755557" cy="769570"/>
              </a:xfrm>
              <a:prstGeom prst="rect">
                <a:avLst/>
              </a:prstGeom>
              <a:blipFill rotWithShape="1">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304269" y="5078002"/>
                <a:ext cx="3249827" cy="656975"/>
              </a:xfrm>
              <a:prstGeom prst="rect">
                <a:avLst/>
              </a:prstGeom>
            </p:spPr>
            <p:txBody>
              <a:bodyPr wrap="square">
                <a:spAutoFit/>
              </a:bodyPr>
              <a:lstStyle/>
              <a:p>
                <a14:m>
                  <m:oMath xmlns:m="http://schemas.openxmlformats.org/officeDocument/2006/math">
                    <m:sSup>
                      <m:sSupPr>
                        <m:ctrlPr>
                          <a:rPr lang="zh-TW" altLang="en-US" i="1">
                            <a:latin typeface="Cambria Math"/>
                          </a:rPr>
                        </m:ctrlPr>
                      </m:sSupPr>
                      <m:e>
                        <m:r>
                          <a:rPr lang="zh-TW" altLang="en-US" i="1">
                            <a:latin typeface="Cambria Math"/>
                          </a:rPr>
                          <m:t>𝑣</m:t>
                        </m:r>
                      </m:e>
                      <m:sup>
                        <m:r>
                          <a:rPr lang="zh-TW" altLang="en-US" i="1">
                            <a:latin typeface="Cambria Math"/>
                          </a:rPr>
                          <m:t>𝜙</m:t>
                        </m:r>
                      </m:sup>
                    </m:sSup>
                  </m:oMath>
                </a14:m>
                <a:r>
                  <a:rPr lang="en-US" altLang="zh-TW" dirty="0"/>
                  <a:t>is the velocity measured by an observer using the BL frame.</a:t>
                </a:r>
                <a:endParaRPr lang="zh-TW" altLang="en-US" dirty="0"/>
              </a:p>
            </p:txBody>
          </p:sp>
        </mc:Choice>
        <mc:Fallback xmlns="">
          <p:sp>
            <p:nvSpPr>
              <p:cNvPr id="10" name="Rectangle 9"/>
              <p:cNvSpPr>
                <a:spLocks noRot="1" noChangeAspect="1" noMove="1" noResize="1" noEditPoints="1" noAdjustHandles="1" noChangeArrowheads="1" noChangeShapeType="1" noTextEdit="1"/>
              </p:cNvSpPr>
              <p:nvPr/>
            </p:nvSpPr>
            <p:spPr>
              <a:xfrm>
                <a:off x="4304269" y="5078002"/>
                <a:ext cx="3249827" cy="656975"/>
              </a:xfrm>
              <a:prstGeom prst="rect">
                <a:avLst/>
              </a:prstGeom>
              <a:blipFill rotWithShape="1">
                <a:blip r:embed="rId7"/>
                <a:stretch>
                  <a:fillRect l="-1501" t="-2778" b="-13889"/>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79731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ltLang="zh-TW" sz="3600" dirty="0" smtClean="0"/>
              <a:t>Recap – the Schwarzschild metric</a:t>
            </a:r>
            <a:endParaRPr lang="zh-TW" altLang="en-US" sz="3600" dirty="0"/>
          </a:p>
        </p:txBody>
      </p:sp>
      <mc:AlternateContent xmlns:mc="http://schemas.openxmlformats.org/markup-compatibility/2006" xmlns:a14="http://schemas.microsoft.com/office/drawing/2010/main">
        <mc:Choice Requires="a14">
          <p:sp>
            <p:nvSpPr>
              <p:cNvPr id="3" name="TextBox 2"/>
              <p:cNvSpPr txBox="1"/>
              <p:nvPr/>
            </p:nvSpPr>
            <p:spPr>
              <a:xfrm>
                <a:off x="1283517" y="2004746"/>
                <a:ext cx="5471561" cy="18577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d>
                            <m:dPr>
                              <m:ctrlPr>
                                <a:rPr lang="zh-TW" altLang="en-US" i="1">
                                  <a:latin typeface="Cambria Math"/>
                                </a:rPr>
                              </m:ctrlPr>
                            </m:dPr>
                            <m:e>
                              <m:sSubSup>
                                <m:sSubSupPr>
                                  <m:ctrlPr>
                                    <a:rPr lang="zh-TW" altLang="en-US" i="1">
                                      <a:latin typeface="Cambria Math"/>
                                    </a:rPr>
                                  </m:ctrlPr>
                                </m:sSubSupPr>
                                <m:e>
                                  <m:r>
                                    <a:rPr lang="zh-TW" altLang="en-US" i="1">
                                      <a:latin typeface="Cambria Math"/>
                                    </a:rPr>
                                    <m:t>𝑔</m:t>
                                  </m:r>
                                </m:e>
                                <m:sub>
                                  <m:r>
                                    <m:rPr>
                                      <m:sty m:val="p"/>
                                    </m:rPr>
                                    <a:rPr lang="zh-TW" altLang="en-US">
                                      <a:latin typeface="Cambria Math"/>
                                    </a:rPr>
                                    <m:t>SH</m:t>
                                  </m:r>
                                </m:sub>
                                <m:sup>
                                  <m:r>
                                    <m:rPr>
                                      <m:sty m:val="p"/>
                                    </m:rPr>
                                    <a:rPr lang="zh-TW" altLang="en-US">
                                      <a:latin typeface="Cambria Math"/>
                                    </a:rPr>
                                    <m:t>Sch</m:t>
                                  </m:r>
                                </m:sup>
                              </m:sSubSup>
                            </m:e>
                          </m:d>
                        </m:e>
                        <m:sub>
                          <m:r>
                            <m:rPr>
                              <m:sty m:val="p"/>
                            </m:rPr>
                            <a:rPr lang="zh-TW" altLang="en-US">
                              <a:latin typeface="Cambria Math"/>
                            </a:rPr>
                            <m:t>αβ</m:t>
                          </m:r>
                        </m:sub>
                      </m:sSub>
                      <m:r>
                        <a:rPr lang="zh-TW" altLang="en-US">
                          <a:latin typeface="Cambria Math"/>
                        </a:rPr>
                        <m:t>=</m:t>
                      </m:r>
                      <m:d>
                        <m:dPr>
                          <m:ctrlPr>
                            <a:rPr lang="zh-TW" altLang="en-US" i="1">
                              <a:latin typeface="Cambria Math"/>
                            </a:rPr>
                          </m:ctrlPr>
                        </m:dPr>
                        <m:e>
                          <m:m>
                            <m:mPr>
                              <m:mcs>
                                <m:mc>
                                  <m:mcPr>
                                    <m:count m:val="4"/>
                                    <m:mcJc m:val="center"/>
                                  </m:mcPr>
                                </m:mc>
                              </m:mcs>
                              <m:ctrlPr>
                                <a:rPr lang="zh-TW" altLang="en-US" i="1">
                                  <a:latin typeface="Cambria Math"/>
                                </a:rPr>
                              </m:ctrlPr>
                            </m:mPr>
                            <m:mr>
                              <m:e>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r>
                                  <a:rPr lang="zh-TW" altLang="en-US">
                                    <a:latin typeface="Cambria Math"/>
                                  </a:rPr>
                                  <m:t>⁢</m:t>
                                </m:r>
                                <m:d>
                                  <m:dPr>
                                    <m:ctrlPr>
                                      <a:rPr lang="zh-TW" altLang="en-US" i="1">
                                        <a:latin typeface="Cambria Math"/>
                                      </a:rPr>
                                    </m:ctrlPr>
                                  </m:dPr>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e>
                                </m:d>
                              </m:e>
                              <m:e>
                                <m:r>
                                  <a:rPr lang="zh-TW" altLang="en-US">
                                    <a:latin typeface="Cambria Math"/>
                                  </a:rPr>
                                  <m:t>0</m:t>
                                </m:r>
                              </m:e>
                              <m:e>
                                <m:r>
                                  <a:rPr lang="zh-TW" altLang="en-US">
                                    <a:latin typeface="Cambria Math"/>
                                  </a:rPr>
                                  <m:t>0</m:t>
                                </m:r>
                              </m:e>
                              <m:e>
                                <m:r>
                                  <a:rPr lang="zh-TW" altLang="en-US">
                                    <a:latin typeface="Cambria Math"/>
                                  </a:rPr>
                                  <m:t>0</m:t>
                                </m:r>
                              </m:e>
                            </m:mr>
                            <m:mr>
                              <m:e>
                                <m:r>
                                  <a:rPr lang="zh-TW" altLang="en-US">
                                    <a:latin typeface="Cambria Math"/>
                                  </a:rPr>
                                  <m:t>0</m:t>
                                </m:r>
                              </m:e>
                              <m:e>
                                <m:f>
                                  <m:fPr>
                                    <m:ctrlPr>
                                      <a:rPr lang="zh-TW" altLang="en-US" i="1">
                                        <a:latin typeface="Cambria Math"/>
                                      </a:rPr>
                                    </m:ctrlPr>
                                  </m:fPr>
                                  <m:num>
                                    <m:r>
                                      <a:rPr lang="zh-TW" altLang="en-US">
                                        <a:latin typeface="Cambria Math"/>
                                      </a:rPr>
                                      <m:t>1</m:t>
                                    </m:r>
                                  </m:num>
                                  <m:den>
                                    <m:d>
                                      <m:dPr>
                                        <m:ctrlPr>
                                          <a:rPr lang="zh-TW" altLang="en-US" i="1">
                                            <a:latin typeface="Cambria Math"/>
                                          </a:rPr>
                                        </m:ctrlPr>
                                      </m:dPr>
                                      <m:e>
                                        <m:r>
                                          <a:rPr lang="zh-TW" altLang="en-US">
                                            <a:latin typeface="Cambria Math"/>
                                          </a:rPr>
                                          <m:t>1−</m:t>
                                        </m:r>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𝑠</m:t>
                                                </m:r>
                                              </m:sub>
                                            </m:sSub>
                                          </m:num>
                                          <m:den>
                                            <m:r>
                                              <a:rPr lang="zh-TW" altLang="en-US" i="1">
                                                <a:latin typeface="Cambria Math"/>
                                              </a:rPr>
                                              <m:t>𝑟</m:t>
                                            </m:r>
                                          </m:den>
                                        </m:f>
                                      </m:e>
                                    </m:d>
                                  </m:den>
                                </m:f>
                              </m:e>
                              <m:e>
                                <m:r>
                                  <a:rPr lang="zh-TW" altLang="en-US">
                                    <a:latin typeface="Cambria Math"/>
                                  </a:rPr>
                                  <m:t>0</m:t>
                                </m:r>
                              </m:e>
                              <m:e>
                                <m:r>
                                  <a:rPr lang="zh-TW" altLang="en-US">
                                    <a:latin typeface="Cambria Math"/>
                                  </a:rPr>
                                  <m:t>0</m:t>
                                </m:r>
                              </m:e>
                            </m:mr>
                            <m:mr>
                              <m:e>
                                <m:r>
                                  <a:rPr lang="zh-TW" altLang="en-US">
                                    <a:latin typeface="Cambria Math"/>
                                  </a:rPr>
                                  <m:t>0</m:t>
                                </m:r>
                              </m:e>
                              <m:e>
                                <m:r>
                                  <a:rPr lang="zh-TW" altLang="en-US">
                                    <a:latin typeface="Cambria Math"/>
                                  </a:rPr>
                                  <m:t>0</m:t>
                                </m:r>
                              </m:e>
                              <m:e>
                                <m:sSup>
                                  <m:sSupPr>
                                    <m:ctrlPr>
                                      <a:rPr lang="zh-TW" altLang="en-US" i="1">
                                        <a:latin typeface="Cambria Math"/>
                                      </a:rPr>
                                    </m:ctrlPr>
                                  </m:sSupPr>
                                  <m:e>
                                    <m:r>
                                      <a:rPr lang="zh-TW" altLang="en-US" i="1">
                                        <a:latin typeface="Cambria Math"/>
                                      </a:rPr>
                                      <m:t>𝑟</m:t>
                                    </m:r>
                                  </m:e>
                                  <m:sup>
                                    <m:r>
                                      <a:rPr lang="zh-TW" altLang="en-US">
                                        <a:latin typeface="Cambria Math"/>
                                      </a:rPr>
                                      <m:t>2</m:t>
                                    </m:r>
                                  </m:sup>
                                </m:sSup>
                              </m:e>
                              <m:e>
                                <m:r>
                                  <a:rPr lang="zh-TW" altLang="en-US">
                                    <a:latin typeface="Cambria Math"/>
                                  </a:rPr>
                                  <m:t>0</m:t>
                                </m:r>
                              </m:e>
                            </m:mr>
                            <m:mr>
                              <m:e>
                                <m:r>
                                  <a:rPr lang="zh-TW" altLang="en-US">
                                    <a:latin typeface="Cambria Math"/>
                                  </a:rPr>
                                  <m:t>0</m:t>
                                </m:r>
                              </m:e>
                              <m:e>
                                <m:r>
                                  <a:rPr lang="zh-TW" altLang="en-US">
                                    <a:latin typeface="Cambria Math"/>
                                  </a:rPr>
                                  <m:t>0</m:t>
                                </m:r>
                              </m:e>
                              <m:e>
                                <m:r>
                                  <a:rPr lang="zh-TW" altLang="en-US">
                                    <a:latin typeface="Cambria Math"/>
                                  </a:rPr>
                                  <m:t>0</m:t>
                                </m:r>
                              </m:e>
                              <m:e>
                                <m:sSup>
                                  <m:sSupPr>
                                    <m:ctrlPr>
                                      <a:rPr lang="zh-TW" altLang="en-US" i="1">
                                        <a:latin typeface="Cambria Math"/>
                                      </a:rPr>
                                    </m:ctrlPr>
                                  </m:sSupPr>
                                  <m:e>
                                    <m:r>
                                      <a:rPr lang="zh-TW" altLang="en-US" i="1">
                                        <a:latin typeface="Cambria Math"/>
                                      </a:rPr>
                                      <m:t>𝑟</m:t>
                                    </m:r>
                                  </m:e>
                                  <m:sup>
                                    <m:r>
                                      <a:rPr lang="zh-TW" altLang="en-US">
                                        <a:latin typeface="Cambria Math"/>
                                      </a:rPr>
                                      <m:t>2</m:t>
                                    </m:r>
                                  </m:sup>
                                </m:sSup>
                                <m:r>
                                  <a:rPr lang="zh-TW" altLang="en-US">
                                    <a:latin typeface="Cambria Math"/>
                                  </a:rPr>
                                  <m:t>⁢</m:t>
                                </m:r>
                                <m:sSup>
                                  <m:sSupPr>
                                    <m:ctrlPr>
                                      <a:rPr lang="zh-TW" altLang="en-US" i="1">
                                        <a:latin typeface="Cambria Math"/>
                                      </a:rPr>
                                    </m:ctrlPr>
                                  </m:sSupPr>
                                  <m:e>
                                    <m:r>
                                      <m:rPr>
                                        <m:sty m:val="p"/>
                                      </m:rPr>
                                      <a:rPr lang="zh-TW" altLang="en-US">
                                        <a:latin typeface="Cambria Math"/>
                                      </a:rPr>
                                      <m:t>sin</m:t>
                                    </m:r>
                                  </m:e>
                                  <m:sup>
                                    <m:r>
                                      <a:rPr lang="zh-TW" altLang="en-US">
                                        <a:latin typeface="Cambria Math"/>
                                      </a:rPr>
                                      <m:t>2</m:t>
                                    </m:r>
                                  </m:sup>
                                </m:sSup>
                                <m:r>
                                  <a:rPr lang="zh-TW" altLang="en-US">
                                    <a:latin typeface="Cambria Math"/>
                                  </a:rPr>
                                  <m:t>⁢</m:t>
                                </m:r>
                                <m:r>
                                  <a:rPr lang="zh-TW" altLang="en-US" i="1">
                                    <a:latin typeface="Cambria Math"/>
                                  </a:rPr>
                                  <m:t>𝜃</m:t>
                                </m:r>
                              </m:e>
                            </m:mr>
                          </m:m>
                        </m:e>
                      </m:d>
                    </m:oMath>
                  </m:oMathPara>
                </a14:m>
                <a:endParaRPr lang="zh-TW" alt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1283517" y="2004746"/>
                <a:ext cx="5471561" cy="1857753"/>
              </a:xfrm>
              <a:prstGeom prst="rect">
                <a:avLst/>
              </a:prstGeom>
              <a:blipFill rotWithShape="1">
                <a:blip r:embed="rId2"/>
                <a:stretch>
                  <a:fillRect/>
                </a:stretch>
              </a:blipFill>
            </p:spPr>
            <p:txBody>
              <a:bodyPr/>
              <a:lstStyle/>
              <a:p>
                <a:r>
                  <a:rPr lang="zh-TW" altLang="en-US">
                    <a:noFill/>
                  </a:rPr>
                  <a:t> </a:t>
                </a:r>
              </a:p>
            </p:txBody>
          </p:sp>
        </mc:Fallback>
      </mc:AlternateContent>
      <p:grpSp>
        <p:nvGrpSpPr>
          <p:cNvPr id="4" name="Group 3"/>
          <p:cNvGrpSpPr/>
          <p:nvPr/>
        </p:nvGrpSpPr>
        <p:grpSpPr>
          <a:xfrm>
            <a:off x="1497764" y="1626938"/>
            <a:ext cx="6970563" cy="1122957"/>
            <a:chOff x="411060" y="998074"/>
            <a:chExt cx="6970563" cy="1122957"/>
          </a:xfrm>
        </p:grpSpPr>
        <p:cxnSp>
          <p:nvCxnSpPr>
            <p:cNvPr id="5" name="Straight Arrow Connector 4"/>
            <p:cNvCxnSpPr/>
            <p:nvPr/>
          </p:nvCxnSpPr>
          <p:spPr>
            <a:xfrm flipH="1">
              <a:off x="838986" y="1367406"/>
              <a:ext cx="444531" cy="7536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11060" y="998074"/>
              <a:ext cx="6970563"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a:t>
              </a:r>
              <a:r>
                <a:rPr lang="en-US" altLang="zh-TW" dirty="0" err="1" smtClean="0">
                  <a:latin typeface="Cambria Math" pitchFamily="18" charset="0"/>
                  <a:ea typeface="Cambria Math" pitchFamily="18" charset="0"/>
                </a:rPr>
                <a:t>Sch</a:t>
              </a:r>
              <a:r>
                <a:rPr lang="en-US" altLang="zh-TW" dirty="0" smtClean="0">
                  <a:latin typeface="Cambria Math" pitchFamily="18" charset="0"/>
                  <a:ea typeface="Cambria Math" pitchFamily="18" charset="0"/>
                </a:rPr>
                <a:t>” means that this metric is describing a Schwarzschild Black Hole.</a:t>
              </a:r>
              <a:endParaRPr lang="zh-TW" altLang="en-US" dirty="0" smtClean="0">
                <a:latin typeface="Cambria Math" pitchFamily="18" charset="0"/>
                <a:ea typeface="Cambria Math" pitchFamily="18" charset="0"/>
              </a:endParaRPr>
            </a:p>
          </p:txBody>
        </p:sp>
      </p:grpSp>
      <p:grpSp>
        <p:nvGrpSpPr>
          <p:cNvPr id="7" name="Group 6"/>
          <p:cNvGrpSpPr/>
          <p:nvPr/>
        </p:nvGrpSpPr>
        <p:grpSpPr>
          <a:xfrm>
            <a:off x="1339798" y="3086839"/>
            <a:ext cx="5828924" cy="2023233"/>
            <a:chOff x="253094" y="2457975"/>
            <a:chExt cx="5828924" cy="2023233"/>
          </a:xfrm>
        </p:grpSpPr>
        <p:sp>
          <p:nvSpPr>
            <p:cNvPr id="8" name="TextBox 7"/>
            <p:cNvSpPr txBox="1"/>
            <p:nvPr/>
          </p:nvSpPr>
          <p:spPr>
            <a:xfrm>
              <a:off x="253094" y="3834877"/>
              <a:ext cx="5828924"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“SH” means that we are in the Schwarzschild-Hilbert coordinate system.</a:t>
              </a:r>
              <a:endParaRPr lang="zh-TW" altLang="en-US" dirty="0" smtClean="0">
                <a:latin typeface="Cambria Math" pitchFamily="18" charset="0"/>
                <a:ea typeface="Cambria Math" pitchFamily="18" charset="0"/>
              </a:endParaRPr>
            </a:p>
          </p:txBody>
        </p:sp>
        <p:cxnSp>
          <p:nvCxnSpPr>
            <p:cNvPr id="9" name="Straight Arrow Connector 8"/>
            <p:cNvCxnSpPr/>
            <p:nvPr/>
          </p:nvCxnSpPr>
          <p:spPr>
            <a:xfrm flipH="1" flipV="1">
              <a:off x="746621" y="2457975"/>
              <a:ext cx="796954" cy="137690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 name="TextBox 9"/>
              <p:cNvSpPr txBox="1"/>
              <p:nvPr/>
            </p:nvSpPr>
            <p:spPr>
              <a:xfrm>
                <a:off x="2913875" y="3998471"/>
                <a:ext cx="3576877" cy="492892"/>
              </a:xfrm>
              <a:prstGeom prst="rect">
                <a:avLst/>
              </a:prstGeom>
              <a:noFill/>
            </p:spPr>
            <p:txBody>
              <a:bodyPr wrap="none" rtlCol="0">
                <a:spAutoFit/>
              </a:bodyPr>
              <a:lstStyle/>
              <a:p>
                <a:r>
                  <a:rPr lang="en-US" altLang="zh-TW" dirty="0" smtClean="0">
                    <a:latin typeface="Cambria Math" panose="02040503050406030204" pitchFamily="18" charset="0"/>
                    <a:ea typeface="Cambria Math" panose="02040503050406030204" pitchFamily="18" charset="0"/>
                  </a:rPr>
                  <a:t>The Schwarzschild radius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𝑟</m:t>
                        </m:r>
                      </m:e>
                      <m:sub>
                        <m:r>
                          <a:rPr lang="zh-TW" altLang="en-US" i="1">
                            <a:latin typeface="Cambria Math" panose="02040503050406030204" pitchFamily="18" charset="0"/>
                          </a:rPr>
                          <m:t>𝑠</m:t>
                        </m:r>
                      </m:sub>
                    </m:sSub>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2⁢</m:t>
                        </m:r>
                        <m:r>
                          <m:rPr>
                            <m:sty m:val="p"/>
                          </m:rPr>
                          <a:rPr lang="zh-TW" altLang="en-US">
                            <a:latin typeface="Cambria Math" panose="02040503050406030204" pitchFamily="18" charset="0"/>
                          </a:rPr>
                          <m:t>GM</m:t>
                        </m:r>
                      </m:num>
                      <m:den>
                        <m:sSup>
                          <m:sSupPr>
                            <m:ctrlPr>
                              <a:rPr lang="zh-TW" altLang="en-US" i="1">
                                <a:latin typeface="Cambria Math"/>
                              </a:rPr>
                            </m:ctrlPr>
                          </m:sSupPr>
                          <m:e>
                            <m:r>
                              <a:rPr lang="zh-TW" altLang="en-US" i="1">
                                <a:latin typeface="Cambria Math" panose="02040503050406030204" pitchFamily="18" charset="0"/>
                              </a:rPr>
                              <m:t>𝑐</m:t>
                            </m:r>
                          </m:e>
                          <m:sup>
                            <m:r>
                              <a:rPr lang="zh-TW" altLang="en-US">
                                <a:latin typeface="Cambria Math" panose="02040503050406030204" pitchFamily="18" charset="0"/>
                              </a:rPr>
                              <m:t>2</m:t>
                            </m:r>
                          </m:sup>
                        </m:sSup>
                      </m:den>
                    </m:f>
                  </m:oMath>
                </a14:m>
                <a:endParaRPr lang="zh-TW" altLang="en-US" dirty="0">
                  <a:latin typeface="Cambria Math" panose="020405030504060302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913875" y="3998471"/>
                <a:ext cx="3576877" cy="492892"/>
              </a:xfrm>
              <a:prstGeom prst="rect">
                <a:avLst/>
              </a:prstGeom>
              <a:blipFill rotWithShape="1">
                <a:blip r:embed="rId3"/>
                <a:stretch>
                  <a:fillRect l="-1533" b="-493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5118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a:t>Free fall</a:t>
            </a:r>
            <a:endParaRPr lang="zh-TW" altLang="en-US" dirty="0"/>
          </a:p>
        </p:txBody>
      </p:sp>
      <p:sp>
        <p:nvSpPr>
          <p:cNvPr id="4" name="TextBox 3"/>
          <p:cNvSpPr txBox="1"/>
          <p:nvPr/>
        </p:nvSpPr>
        <p:spPr>
          <a:xfrm>
            <a:off x="262132" y="1013254"/>
            <a:ext cx="8817029"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Now, let’s discuss the detailed velocity as a function of r as the particle falls from infinity.</a:t>
            </a:r>
            <a:endParaRPr lang="zh-TW" altLang="en-US" dirty="0" smtClean="0">
              <a:latin typeface="Cambria Math" pitchFamily="18" charset="0"/>
              <a:ea typeface="Cambria Math" pitchFamily="18" charset="0"/>
            </a:endParaRPr>
          </a:p>
        </p:txBody>
      </p:sp>
      <p:sp>
        <p:nvSpPr>
          <p:cNvPr id="5" name="TextBox 4"/>
          <p:cNvSpPr txBox="1"/>
          <p:nvPr/>
        </p:nvSpPr>
        <p:spPr>
          <a:xfrm>
            <a:off x="569454" y="1387391"/>
            <a:ext cx="7588168"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By setting the energy at infinity to the rest mass-energy as we did last week,</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2029282" y="1756723"/>
                <a:ext cx="5282728" cy="8120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TW" altLang="en-US" i="1">
                          <a:latin typeface="Cambria Math"/>
                        </a:rPr>
                        <m:t>𝐸</m:t>
                      </m:r>
                      <m:r>
                        <a:rPr lang="zh-TW" altLang="en-US">
                          <a:latin typeface="Cambria Math"/>
                        </a:rPr>
                        <m:t>⁢</m:t>
                      </m:r>
                      <m:d>
                        <m:dPr>
                          <m:ctrlPr>
                            <a:rPr lang="zh-TW" altLang="en-US" i="1">
                              <a:latin typeface="Cambria Math"/>
                            </a:rPr>
                          </m:ctrlPr>
                        </m:dPr>
                        <m:e>
                          <m:r>
                            <a:rPr lang="zh-TW" altLang="en-US" i="1">
                              <a:latin typeface="Cambria Math"/>
                            </a:rPr>
                            <m:t>𝑟</m:t>
                          </m:r>
                        </m:e>
                      </m:d>
                      <m:r>
                        <a:rPr lang="zh-TW" altLang="en-US">
                          <a:latin typeface="Cambria Math"/>
                        </a:rPr>
                        <m:t>=</m:t>
                      </m:r>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d>
                        <m:dPr>
                          <m:ctrlPr>
                            <a:rPr lang="zh-TW" altLang="en-US" i="1">
                              <a:latin typeface="Cambria Math"/>
                            </a:rPr>
                          </m:ctrlPr>
                        </m:dPr>
                        <m:e>
                          <m:sSup>
                            <m:sSupPr>
                              <m:ctrlPr>
                                <a:rPr lang="zh-TW" altLang="en-US" i="1">
                                  <a:latin typeface="Cambria Math"/>
                                </a:rPr>
                              </m:ctrlPr>
                            </m:sSupPr>
                            <m:e>
                              <m:r>
                                <m:rPr>
                                  <m:sty m:val="p"/>
                                </m:rPr>
                                <a:rPr lang="zh-TW" altLang="en-US">
                                  <a:latin typeface="Cambria Math"/>
                                </a:rPr>
                                <m:t>γc</m:t>
                              </m:r>
                            </m:e>
                            <m:sup>
                              <m:r>
                                <a:rPr lang="zh-TW" altLang="en-US">
                                  <a:latin typeface="Cambria Math"/>
                                </a:rPr>
                                <m:t>2</m:t>
                              </m:r>
                            </m:sup>
                          </m:sSup>
                          <m:r>
                            <a:rPr lang="zh-TW" altLang="en-US">
                              <a:latin typeface="Cambria Math"/>
                            </a:rPr>
                            <m:t>⁢</m:t>
                          </m:r>
                          <m:f>
                            <m:fPr>
                              <m:ctrlPr>
                                <a:rPr lang="zh-TW" altLang="en-US" i="1">
                                  <a:latin typeface="Cambria Math"/>
                                </a:rPr>
                              </m:ctrlPr>
                            </m:fPr>
                            <m:num>
                              <m:r>
                                <a:rPr lang="zh-TW" altLang="en-US" i="1">
                                  <a:latin typeface="Cambria Math"/>
                                </a:rPr>
                                <m:t>𝜌</m:t>
                              </m:r>
                              <m:r>
                                <a:rPr lang="zh-TW" altLang="en-US">
                                  <a:latin typeface="Cambria Math"/>
                                </a:rPr>
                                <m:t>⁢</m:t>
                              </m:r>
                              <m:rad>
                                <m:radPr>
                                  <m:degHide m:val="on"/>
                                  <m:ctrlPr>
                                    <a:rPr lang="zh-TW" altLang="en-US" i="1">
                                      <a:latin typeface="Cambria Math"/>
                                    </a:rPr>
                                  </m:ctrlPr>
                                </m:radPr>
                                <m:deg/>
                                <m:e>
                                  <m:r>
                                    <a:rPr lang="zh-TW" altLang="en-US" i="1">
                                      <a:latin typeface="Cambria Math"/>
                                    </a:rPr>
                                    <m:t>𝛥</m:t>
                                  </m:r>
                                </m:e>
                              </m:rad>
                            </m:num>
                            <m:den>
                              <m:r>
                                <a:rPr lang="zh-TW" altLang="en-US" i="1">
                                  <a:latin typeface="Cambria Math"/>
                                </a:rPr>
                                <m:t>𝛴</m:t>
                              </m:r>
                            </m:den>
                          </m:f>
                          <m:r>
                            <a:rPr lang="zh-TW" altLang="en-US">
                              <a:latin typeface="Cambria Math"/>
                            </a:rPr>
                            <m:t>+</m:t>
                          </m:r>
                          <m:f>
                            <m:fPr>
                              <m:ctrlPr>
                                <a:rPr lang="zh-TW" altLang="en-US" i="1">
                                  <a:latin typeface="Cambria Math"/>
                                </a:rPr>
                              </m:ctrlPr>
                            </m:fPr>
                            <m:num>
                              <m:sSup>
                                <m:sSupPr>
                                  <m:ctrlPr>
                                    <a:rPr lang="zh-TW" altLang="en-US" i="1">
                                      <a:latin typeface="Cambria Math"/>
                                    </a:rPr>
                                  </m:ctrlPr>
                                </m:sSupPr>
                                <m:e>
                                  <m:r>
                                    <m:rPr>
                                      <m:sty m:val="p"/>
                                    </m:rPr>
                                    <a:rPr lang="zh-TW" altLang="en-US">
                                      <a:latin typeface="Cambria Math"/>
                                    </a:rPr>
                                    <m:t>γV</m:t>
                                  </m:r>
                                </m:e>
                                <m:sup>
                                  <m:acc>
                                    <m:accPr>
                                      <m:chr m:val="̂"/>
                                      <m:ctrlPr>
                                        <a:rPr lang="zh-TW" altLang="en-US" i="1">
                                          <a:latin typeface="Cambria Math"/>
                                        </a:rPr>
                                      </m:ctrlPr>
                                    </m:accPr>
                                    <m:e>
                                      <m:r>
                                        <a:rPr lang="zh-TW" altLang="en-US" i="1">
                                          <a:latin typeface="Cambria Math"/>
                                        </a:rPr>
                                        <m:t>𝜙</m:t>
                                      </m:r>
                                    </m:e>
                                  </m:acc>
                                </m:sup>
                              </m:sSup>
                              <m:r>
                                <a:rPr lang="zh-TW" altLang="en-US">
                                  <a:latin typeface="Cambria Math"/>
                                </a:rPr>
                                <m:t>⁢</m:t>
                              </m:r>
                              <m:r>
                                <m:rPr>
                                  <m:sty m:val="p"/>
                                </m:rPr>
                                <a:rPr lang="zh-TW" altLang="en-US">
                                  <a:latin typeface="Cambria Math"/>
                                </a:rPr>
                                <m:t>Σsinθ</m:t>
                              </m:r>
                            </m:num>
                            <m:den>
                              <m:r>
                                <a:rPr lang="zh-TW" altLang="en-US" i="1">
                                  <a:latin typeface="Cambria Math"/>
                                </a:rPr>
                                <m:t>𝜌</m:t>
                              </m:r>
                            </m:den>
                          </m:f>
                          <m:r>
                            <a:rPr lang="zh-TW" altLang="en-US">
                              <a:latin typeface="Cambria Math"/>
                            </a:rPr>
                            <m:t>⁢</m:t>
                          </m:r>
                          <m:r>
                            <a:rPr lang="zh-TW" altLang="en-US" i="1">
                              <a:latin typeface="Cambria Math"/>
                            </a:rPr>
                            <m:t>𝜔</m:t>
                          </m:r>
                        </m:e>
                      </m:d>
                      <m:r>
                        <a:rPr lang="zh-TW" altLang="en-US">
                          <a:latin typeface="Cambria Math"/>
                        </a:rPr>
                        <m:t>=</m:t>
                      </m:r>
                      <m:sSub>
                        <m:sSubPr>
                          <m:ctrlPr>
                            <a:rPr lang="zh-TW" altLang="en-US" i="1">
                              <a:latin typeface="Cambria Math"/>
                            </a:rPr>
                          </m:ctrlPr>
                        </m:sSubPr>
                        <m:e>
                          <m:r>
                            <a:rPr lang="zh-TW" altLang="en-US" i="1">
                              <a:latin typeface="Cambria Math"/>
                            </a:rPr>
                            <m:t>𝐸</m:t>
                          </m:r>
                        </m:e>
                        <m:sub>
                          <m:r>
                            <a:rPr lang="zh-TW" altLang="en-US">
                              <a:latin typeface="Cambria Math"/>
                            </a:rPr>
                            <m:t>∞</m:t>
                          </m:r>
                        </m:sub>
                      </m:sSub>
                      <m:r>
                        <a:rPr lang="zh-TW" altLang="en-US">
                          <a:latin typeface="Cambria Math"/>
                        </a:rPr>
                        <m:t>=</m:t>
                      </m:r>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oMath>
                  </m:oMathPara>
                </a14:m>
                <a:endParaRPr lang="zh-TW" alt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029282" y="1756723"/>
                <a:ext cx="5282728" cy="812017"/>
              </a:xfrm>
              <a:prstGeom prst="rect">
                <a:avLst/>
              </a:prstGeom>
              <a:blipFill rotWithShape="1">
                <a:blip r:embed="rId2"/>
                <a:stretch>
                  <a:fillRect/>
                </a:stretch>
              </a:blipFill>
            </p:spPr>
            <p:txBody>
              <a:bodyPr/>
              <a:lstStyle/>
              <a:p>
                <a:r>
                  <a:rPr lang="zh-TW" altLang="en-US">
                    <a:noFill/>
                  </a:rPr>
                  <a:t> </a:t>
                </a:r>
              </a:p>
            </p:txBody>
          </p:sp>
        </mc:Fallback>
      </mc:AlternateContent>
      <p:cxnSp>
        <p:nvCxnSpPr>
          <p:cNvPr id="9" name="Straight Arrow Connector 8"/>
          <p:cNvCxnSpPr/>
          <p:nvPr/>
        </p:nvCxnSpPr>
        <p:spPr>
          <a:xfrm flipV="1">
            <a:off x="4242486" y="1756722"/>
            <a:ext cx="1375719" cy="81201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77243" y="2685378"/>
            <a:ext cx="938975"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We find</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12" name="Rectangle 11"/>
              <p:cNvSpPr/>
              <p:nvPr/>
            </p:nvSpPr>
            <p:spPr>
              <a:xfrm>
                <a:off x="1277229" y="2837167"/>
                <a:ext cx="3960058" cy="10874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zh-TW" altLang="en-US" i="1">
                              <a:latin typeface="Cambria Math"/>
                            </a:rPr>
                          </m:ctrlPr>
                        </m:sSubSupPr>
                        <m:e>
                          <m:r>
                            <a:rPr lang="zh-TW" altLang="en-US" i="1">
                              <a:latin typeface="Cambria Math"/>
                            </a:rPr>
                            <m:t>𝑉</m:t>
                          </m:r>
                        </m:e>
                        <m:sub>
                          <m:r>
                            <m:rPr>
                              <m:sty m:val="p"/>
                            </m:rPr>
                            <a:rPr lang="zh-TW" altLang="en-US">
                              <a:latin typeface="Cambria Math"/>
                            </a:rPr>
                            <m:t>ff</m:t>
                          </m:r>
                          <m:r>
                            <a:rPr lang="zh-TW" altLang="en-US">
                              <a:latin typeface="Cambria Math"/>
                            </a:rPr>
                            <m:t>,</m:t>
                          </m:r>
                          <m:r>
                            <m:rPr>
                              <m:sty m:val="p"/>
                            </m:rPr>
                            <a:rPr lang="zh-TW" altLang="en-US">
                              <a:latin typeface="Cambria Math"/>
                            </a:rPr>
                            <m:t>BL</m:t>
                          </m:r>
                        </m:sub>
                        <m:sup>
                          <m:acc>
                            <m:accPr>
                              <m:chr m:val="̂"/>
                              <m:ctrlPr>
                                <a:rPr lang="zh-TW" altLang="en-US" i="1">
                                  <a:latin typeface="Cambria Math"/>
                                </a:rPr>
                              </m:ctrlPr>
                            </m:accPr>
                            <m:e>
                              <m:r>
                                <a:rPr lang="zh-TW" altLang="en-US" i="1">
                                  <a:latin typeface="Cambria Math"/>
                                </a:rPr>
                                <m:t>𝑟</m:t>
                              </m:r>
                            </m:e>
                          </m:acc>
                        </m:sup>
                      </m:sSubSup>
                      <m:r>
                        <a:rPr lang="zh-TW" altLang="en-US">
                          <a:latin typeface="Cambria Math"/>
                        </a:rPr>
                        <m:t>⁢</m:t>
                      </m:r>
                      <m:d>
                        <m:dPr>
                          <m:ctrlPr>
                            <a:rPr lang="zh-TW" altLang="en-US" i="1">
                              <a:latin typeface="Cambria Math"/>
                            </a:rPr>
                          </m:ctrlPr>
                        </m:dPr>
                        <m:e>
                          <m:r>
                            <a:rPr lang="zh-TW" altLang="en-US" i="1">
                              <a:latin typeface="Cambria Math"/>
                            </a:rPr>
                            <m:t>𝑟</m:t>
                          </m:r>
                          <m:r>
                            <a:rPr lang="zh-TW" altLang="en-US">
                              <a:latin typeface="Cambria Math"/>
                            </a:rPr>
                            <m:t>,</m:t>
                          </m:r>
                          <m:r>
                            <a:rPr lang="zh-TW" altLang="en-US" i="1">
                              <a:latin typeface="Cambria Math"/>
                            </a:rPr>
                            <m:t>𝑗</m:t>
                          </m:r>
                        </m:e>
                      </m:d>
                      <m:r>
                        <a:rPr lang="zh-TW" altLang="en-US">
                          <a:latin typeface="Cambria Math"/>
                        </a:rPr>
                        <m:t>=−</m:t>
                      </m:r>
                      <m:r>
                        <a:rPr lang="zh-TW" altLang="en-US" i="1">
                          <a:latin typeface="Cambria Math"/>
                        </a:rPr>
                        <m:t>𝑐</m:t>
                      </m:r>
                      <m:r>
                        <a:rPr lang="zh-TW" altLang="en-US">
                          <a:latin typeface="Cambria Math"/>
                        </a:rPr>
                        <m:t>⁢</m:t>
                      </m:r>
                      <m:rad>
                        <m:radPr>
                          <m:degHide m:val="on"/>
                          <m:ctrlPr>
                            <a:rPr lang="zh-TW" altLang="en-US" i="1">
                              <a:latin typeface="Cambria Math"/>
                            </a:rPr>
                          </m:ctrlPr>
                        </m:radPr>
                        <m:deg/>
                        <m:e>
                          <m:f>
                            <m:fPr>
                              <m:ctrlPr>
                                <a:rPr lang="zh-TW" altLang="en-US" i="1">
                                  <a:latin typeface="Cambria Math"/>
                                </a:rPr>
                              </m:ctrlPr>
                            </m:fPr>
                            <m:num>
                              <m:r>
                                <a:rPr lang="zh-TW" altLang="en-US">
                                  <a:latin typeface="Cambria Math"/>
                                </a:rPr>
                                <m:t>2⁢</m:t>
                              </m:r>
                              <m:sSub>
                                <m:sSubPr>
                                  <m:ctrlPr>
                                    <a:rPr lang="zh-TW" altLang="en-US" i="1">
                                      <a:latin typeface="Cambria Math"/>
                                    </a:rPr>
                                  </m:ctrlPr>
                                </m:sSubPr>
                                <m:e>
                                  <m:r>
                                    <a:rPr lang="zh-TW" altLang="en-US" i="1">
                                      <a:latin typeface="Cambria Math"/>
                                    </a:rPr>
                                    <m:t>𝑟</m:t>
                                  </m:r>
                                </m:e>
                                <m:sub>
                                  <m:r>
                                    <a:rPr lang="zh-TW" altLang="en-US" i="1">
                                      <a:latin typeface="Cambria Math"/>
                                    </a:rPr>
                                    <m:t>𝑔</m:t>
                                  </m:r>
                                </m:sub>
                              </m:sSub>
                            </m:num>
                            <m:den>
                              <m:r>
                                <a:rPr lang="zh-TW" altLang="en-US" i="1">
                                  <a:latin typeface="Cambria Math"/>
                                </a:rPr>
                                <m:t>𝑟</m:t>
                              </m:r>
                            </m:den>
                          </m:f>
                        </m:e>
                      </m:rad>
                      <m:r>
                        <a:rPr lang="zh-TW" altLang="en-US">
                          <a:latin typeface="Cambria Math"/>
                        </a:rPr>
                        <m:t>⁢</m:t>
                      </m:r>
                      <m:d>
                        <m:dPr>
                          <m:ctrlPr>
                            <a:rPr lang="zh-TW" altLang="en-US" i="1">
                              <a:latin typeface="Cambria Math"/>
                            </a:rPr>
                          </m:ctrlPr>
                        </m:dPr>
                        <m:e>
                          <m:f>
                            <m:fPr>
                              <m:ctrlPr>
                                <a:rPr lang="zh-TW" altLang="en-US" i="1">
                                  <a:latin typeface="Cambria Math"/>
                                </a:rPr>
                              </m:ctrlPr>
                            </m:fPr>
                            <m:num>
                              <m:r>
                                <a:rPr lang="zh-TW" altLang="en-US" i="1">
                                  <a:latin typeface="Cambria Math"/>
                                </a:rPr>
                                <m:t>𝑟</m:t>
                              </m:r>
                              <m:r>
                                <a:rPr lang="zh-TW" altLang="en-US">
                                  <a:latin typeface="Cambria Math"/>
                                </a:rPr>
                                <m:t>⁢</m:t>
                              </m:r>
                              <m:rad>
                                <m:radPr>
                                  <m:degHide m:val="on"/>
                                  <m:ctrlPr>
                                    <a:rPr lang="zh-TW" altLang="en-US" i="1">
                                      <a:latin typeface="Cambria Math"/>
                                    </a:rPr>
                                  </m:ctrlPr>
                                </m:radPr>
                                <m:deg/>
                                <m:e>
                                  <m:sSup>
                                    <m:sSupPr>
                                      <m:ctrlPr>
                                        <a:rPr lang="zh-TW" altLang="en-US" i="1">
                                          <a:latin typeface="Cambria Math"/>
                                        </a:rPr>
                                      </m:ctrlPr>
                                    </m:sSupPr>
                                    <m:e>
                                      <m:r>
                                        <a:rPr lang="zh-TW" altLang="en-US" i="1">
                                          <a:latin typeface="Cambria Math"/>
                                        </a:rPr>
                                        <m:t>𝑟</m:t>
                                      </m:r>
                                    </m:e>
                                    <m:sup>
                                      <m:r>
                                        <a:rPr lang="zh-TW" altLang="en-US">
                                          <a:latin typeface="Cambria Math"/>
                                        </a:rPr>
                                        <m:t>2</m:t>
                                      </m:r>
                                    </m:sup>
                                  </m:sSup>
                                  <m:r>
                                    <a:rPr lang="zh-TW" altLang="en-US">
                                      <a:latin typeface="Cambria Math"/>
                                    </a:rPr>
                                    <m:t>+</m:t>
                                  </m:r>
                                  <m:sSup>
                                    <m:sSupPr>
                                      <m:ctrlPr>
                                        <a:rPr lang="zh-TW" altLang="en-US" i="1">
                                          <a:latin typeface="Cambria Math"/>
                                        </a:rPr>
                                      </m:ctrlPr>
                                    </m:sSupPr>
                                    <m:e>
                                      <m:r>
                                        <a:rPr lang="zh-TW" altLang="en-US" i="1">
                                          <a:latin typeface="Cambria Math"/>
                                        </a:rPr>
                                        <m:t>𝑗</m:t>
                                      </m:r>
                                    </m:e>
                                    <m:sup>
                                      <m:r>
                                        <a:rPr lang="zh-TW" altLang="en-US">
                                          <a:latin typeface="Cambria Math"/>
                                        </a:rPr>
                                        <m:t>2</m:t>
                                      </m:r>
                                    </m:sup>
                                  </m:sSup>
                                  <m:r>
                                    <a:rPr lang="zh-TW" altLang="en-US">
                                      <a:latin typeface="Cambria Math"/>
                                    </a:rPr>
                                    <m:t>⁢</m:t>
                                  </m:r>
                                  <m:sSup>
                                    <m:sSupPr>
                                      <m:ctrlPr>
                                        <a:rPr lang="zh-TW" altLang="en-US" i="1">
                                          <a:latin typeface="Cambria Math"/>
                                        </a:rPr>
                                      </m:ctrlPr>
                                    </m:sSupPr>
                                    <m:e>
                                      <m:sSub>
                                        <m:sSubPr>
                                          <m:ctrlPr>
                                            <a:rPr lang="zh-TW" altLang="en-US" i="1">
                                              <a:latin typeface="Cambria Math"/>
                                            </a:rPr>
                                          </m:ctrlPr>
                                        </m:sSubPr>
                                        <m:e>
                                          <m:r>
                                            <a:rPr lang="zh-TW" altLang="en-US" i="1">
                                              <a:latin typeface="Cambria Math"/>
                                            </a:rPr>
                                            <m:t>𝑟</m:t>
                                          </m:r>
                                        </m:e>
                                        <m:sub>
                                          <m:r>
                                            <a:rPr lang="zh-TW" altLang="en-US" i="1">
                                              <a:latin typeface="Cambria Math"/>
                                            </a:rPr>
                                            <m:t>𝑔</m:t>
                                          </m:r>
                                        </m:sub>
                                      </m:sSub>
                                    </m:e>
                                    <m:sup>
                                      <m:r>
                                        <a:rPr lang="zh-TW" altLang="en-US">
                                          <a:latin typeface="Cambria Math"/>
                                        </a:rPr>
                                        <m:t>2</m:t>
                                      </m:r>
                                    </m:sup>
                                  </m:sSup>
                                </m:e>
                              </m:rad>
                            </m:num>
                            <m:den>
                              <m:r>
                                <a:rPr lang="zh-TW" altLang="en-US" i="1">
                                  <a:latin typeface="Cambria Math"/>
                                </a:rPr>
                                <m:t>𝛴</m:t>
                              </m:r>
                            </m:den>
                          </m:f>
                        </m:e>
                      </m:d>
                    </m:oMath>
                  </m:oMathPara>
                </a14:m>
                <a:endParaRPr lang="zh-TW" alt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1277229" y="2837167"/>
                <a:ext cx="3960058" cy="1087477"/>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313842" y="3952078"/>
                <a:ext cx="3616503" cy="6560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TW" altLang="en-US" i="1">
                          <a:latin typeface="Cambria Math"/>
                        </a:rPr>
                        <m:t>𝛴</m:t>
                      </m:r>
                      <m:r>
                        <a:rPr lang="zh-TW" altLang="en-US">
                          <a:latin typeface="Cambria Math"/>
                        </a:rPr>
                        <m:t>≡</m:t>
                      </m:r>
                      <m:rad>
                        <m:radPr>
                          <m:degHide m:val="on"/>
                          <m:ctrlPr>
                            <a:rPr lang="zh-TW" altLang="en-US" i="1">
                              <a:latin typeface="Cambria Math"/>
                            </a:rPr>
                          </m:ctrlPr>
                        </m:radPr>
                        <m:deg/>
                        <m:e>
                          <m:sSup>
                            <m:sSupPr>
                              <m:ctrlPr>
                                <a:rPr lang="zh-TW" altLang="en-US" i="1">
                                  <a:latin typeface="Cambria Math"/>
                                </a:rPr>
                              </m:ctrlPr>
                            </m:sSupPr>
                            <m:e>
                              <m:d>
                                <m:dPr>
                                  <m:ctrlPr>
                                    <a:rPr lang="zh-TW" altLang="en-US" i="1">
                                      <a:latin typeface="Cambria Math"/>
                                    </a:rPr>
                                  </m:ctrlPr>
                                </m:dPr>
                                <m:e>
                                  <m:sSup>
                                    <m:sSupPr>
                                      <m:ctrlPr>
                                        <a:rPr lang="zh-TW" altLang="en-US" i="1">
                                          <a:latin typeface="Cambria Math"/>
                                        </a:rPr>
                                      </m:ctrlPr>
                                    </m:sSupPr>
                                    <m:e>
                                      <m:r>
                                        <a:rPr lang="zh-TW" altLang="en-US" i="1">
                                          <a:latin typeface="Cambria Math"/>
                                        </a:rPr>
                                        <m:t>𝑟</m:t>
                                      </m:r>
                                    </m:e>
                                    <m:sup>
                                      <m:r>
                                        <a:rPr lang="zh-TW" altLang="en-US">
                                          <a:latin typeface="Cambria Math"/>
                                        </a:rPr>
                                        <m:t>2</m:t>
                                      </m:r>
                                    </m:sup>
                                  </m:sSup>
                                  <m:r>
                                    <a:rPr lang="zh-TW" altLang="en-US">
                                      <a:latin typeface="Cambria Math"/>
                                    </a:rPr>
                                    <m:t>+</m:t>
                                  </m:r>
                                  <m:sSup>
                                    <m:sSupPr>
                                      <m:ctrlPr>
                                        <a:rPr lang="zh-TW" altLang="en-US" i="1">
                                          <a:latin typeface="Cambria Math"/>
                                        </a:rPr>
                                      </m:ctrlPr>
                                    </m:sSupPr>
                                    <m:e>
                                      <m:r>
                                        <a:rPr lang="zh-TW" altLang="en-US" i="1">
                                          <a:latin typeface="Cambria Math"/>
                                        </a:rPr>
                                        <m:t>𝑗</m:t>
                                      </m:r>
                                    </m:e>
                                    <m:sup>
                                      <m:r>
                                        <a:rPr lang="zh-TW" altLang="en-US">
                                          <a:latin typeface="Cambria Math"/>
                                        </a:rPr>
                                        <m:t>2</m:t>
                                      </m:r>
                                    </m:sup>
                                  </m:sSup>
                                  <m:r>
                                    <a:rPr lang="zh-TW" altLang="en-US">
                                      <a:latin typeface="Cambria Math"/>
                                    </a:rPr>
                                    <m:t>⁢</m:t>
                                  </m:r>
                                  <m:sSup>
                                    <m:sSupPr>
                                      <m:ctrlPr>
                                        <a:rPr lang="zh-TW" altLang="en-US" i="1">
                                          <a:latin typeface="Cambria Math"/>
                                        </a:rPr>
                                      </m:ctrlPr>
                                    </m:sSupPr>
                                    <m:e>
                                      <m:sSub>
                                        <m:sSubPr>
                                          <m:ctrlPr>
                                            <a:rPr lang="zh-TW" altLang="en-US" i="1">
                                              <a:latin typeface="Cambria Math"/>
                                            </a:rPr>
                                          </m:ctrlPr>
                                        </m:sSubPr>
                                        <m:e>
                                          <m:r>
                                            <a:rPr lang="zh-TW" altLang="en-US" i="1">
                                              <a:latin typeface="Cambria Math"/>
                                            </a:rPr>
                                            <m:t>𝑟</m:t>
                                          </m:r>
                                        </m:e>
                                        <m:sub>
                                          <m:r>
                                            <a:rPr lang="zh-TW" altLang="en-US" i="1">
                                              <a:latin typeface="Cambria Math"/>
                                            </a:rPr>
                                            <m:t>𝑔</m:t>
                                          </m:r>
                                        </m:sub>
                                      </m:sSub>
                                    </m:e>
                                    <m:sup>
                                      <m:r>
                                        <a:rPr lang="zh-TW" altLang="en-US">
                                          <a:latin typeface="Cambria Math"/>
                                        </a:rPr>
                                        <m:t>2</m:t>
                                      </m:r>
                                    </m:sup>
                                  </m:sSup>
                                </m:e>
                              </m:d>
                            </m:e>
                            <m:sup>
                              <m:r>
                                <a:rPr lang="zh-TW" altLang="en-US">
                                  <a:latin typeface="Cambria Math"/>
                                </a:rPr>
                                <m:t>2</m:t>
                              </m:r>
                            </m:sup>
                          </m:sSup>
                          <m:r>
                            <a:rPr lang="zh-TW" altLang="en-US">
                              <a:latin typeface="Cambria Math"/>
                            </a:rPr>
                            <m:t>−</m:t>
                          </m:r>
                          <m:sSup>
                            <m:sSupPr>
                              <m:ctrlPr>
                                <a:rPr lang="zh-TW" altLang="en-US" i="1">
                                  <a:latin typeface="Cambria Math"/>
                                </a:rPr>
                              </m:ctrlPr>
                            </m:sSupPr>
                            <m:e>
                              <m:r>
                                <a:rPr lang="zh-TW" altLang="en-US" i="1">
                                  <a:latin typeface="Cambria Math"/>
                                </a:rPr>
                                <m:t>𝑗</m:t>
                              </m:r>
                            </m:e>
                            <m:sup>
                              <m:r>
                                <a:rPr lang="zh-TW" altLang="en-US">
                                  <a:latin typeface="Cambria Math"/>
                                </a:rPr>
                                <m:t>2</m:t>
                              </m:r>
                            </m:sup>
                          </m:sSup>
                          <m:r>
                            <a:rPr lang="zh-TW" altLang="en-US">
                              <a:latin typeface="Cambria Math"/>
                            </a:rPr>
                            <m:t>⁢</m:t>
                          </m:r>
                          <m:sSup>
                            <m:sSupPr>
                              <m:ctrlPr>
                                <a:rPr lang="zh-TW" altLang="en-US" i="1">
                                  <a:latin typeface="Cambria Math"/>
                                </a:rPr>
                              </m:ctrlPr>
                            </m:sSupPr>
                            <m:e>
                              <m:sSub>
                                <m:sSubPr>
                                  <m:ctrlPr>
                                    <a:rPr lang="zh-TW" altLang="en-US" i="1">
                                      <a:latin typeface="Cambria Math"/>
                                    </a:rPr>
                                  </m:ctrlPr>
                                </m:sSubPr>
                                <m:e>
                                  <m:r>
                                    <a:rPr lang="zh-TW" altLang="en-US" i="1">
                                      <a:latin typeface="Cambria Math"/>
                                    </a:rPr>
                                    <m:t>𝑟</m:t>
                                  </m:r>
                                </m:e>
                                <m:sub>
                                  <m:r>
                                    <a:rPr lang="zh-TW" altLang="en-US" i="1">
                                      <a:latin typeface="Cambria Math"/>
                                    </a:rPr>
                                    <m:t>𝑔</m:t>
                                  </m:r>
                                </m:sub>
                              </m:sSub>
                            </m:e>
                            <m:sup>
                              <m:r>
                                <a:rPr lang="zh-TW" altLang="en-US">
                                  <a:latin typeface="Cambria Math"/>
                                </a:rPr>
                                <m:t>2</m:t>
                              </m:r>
                            </m:sup>
                          </m:sSup>
                          <m:r>
                            <a:rPr lang="zh-TW" altLang="en-US">
                              <a:latin typeface="Cambria Math"/>
                            </a:rPr>
                            <m:t>⁢</m:t>
                          </m:r>
                          <m:r>
                            <a:rPr lang="zh-TW" altLang="en-US" i="1">
                              <a:latin typeface="Cambria Math"/>
                            </a:rPr>
                            <m:t>𝛥</m:t>
                          </m:r>
                          <m:r>
                            <a:rPr lang="zh-TW" altLang="en-US">
                              <a:latin typeface="Cambria Math"/>
                            </a:rPr>
                            <m:t>⁢</m:t>
                          </m:r>
                          <m:sSup>
                            <m:sSupPr>
                              <m:ctrlPr>
                                <a:rPr lang="zh-TW" altLang="en-US" i="1">
                                  <a:latin typeface="Cambria Math"/>
                                </a:rPr>
                              </m:ctrlPr>
                            </m:sSupPr>
                            <m:e>
                              <m:r>
                                <m:rPr>
                                  <m:sty m:val="p"/>
                                </m:rPr>
                                <a:rPr lang="zh-TW" altLang="en-US">
                                  <a:latin typeface="Cambria Math"/>
                                </a:rPr>
                                <m:t>sin</m:t>
                              </m:r>
                            </m:e>
                            <m:sup>
                              <m:r>
                                <a:rPr lang="zh-TW" altLang="en-US">
                                  <a:latin typeface="Cambria Math"/>
                                </a:rPr>
                                <m:t>2</m:t>
                              </m:r>
                            </m:sup>
                          </m:sSup>
                          <m:r>
                            <a:rPr lang="zh-TW" altLang="en-US">
                              <a:latin typeface="Cambria Math"/>
                            </a:rPr>
                            <m:t>⁢</m:t>
                          </m:r>
                          <m:r>
                            <a:rPr lang="zh-TW" altLang="en-US" i="1">
                              <a:latin typeface="Cambria Math"/>
                            </a:rPr>
                            <m:t>𝜃</m:t>
                          </m:r>
                        </m:e>
                      </m:rad>
                    </m:oMath>
                  </m:oMathPara>
                </a14:m>
                <a:endParaRPr lang="zh-TW" alt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1313842" y="3952078"/>
                <a:ext cx="3616503" cy="656013"/>
              </a:xfrm>
              <a:prstGeom prst="rect">
                <a:avLst/>
              </a:prstGeom>
              <a:blipFill rotWithShape="1">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313842" y="4731645"/>
                <a:ext cx="2380011" cy="3974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TW" altLang="en-US" i="1">
                          <a:latin typeface="Cambria Math"/>
                        </a:rPr>
                        <m:t>𝛥</m:t>
                      </m:r>
                      <m:r>
                        <a:rPr lang="zh-TW" altLang="en-US">
                          <a:latin typeface="Cambria Math"/>
                        </a:rPr>
                        <m:t>≡</m:t>
                      </m:r>
                      <m:sSup>
                        <m:sSupPr>
                          <m:ctrlPr>
                            <a:rPr lang="zh-TW" altLang="en-US" i="1">
                              <a:latin typeface="Cambria Math"/>
                            </a:rPr>
                          </m:ctrlPr>
                        </m:sSupPr>
                        <m:e>
                          <m:r>
                            <a:rPr lang="zh-TW" altLang="en-US" i="1">
                              <a:latin typeface="Cambria Math"/>
                            </a:rPr>
                            <m:t>𝑟</m:t>
                          </m:r>
                        </m:e>
                        <m:sup>
                          <m:r>
                            <a:rPr lang="zh-TW" altLang="en-US">
                              <a:latin typeface="Cambria Math"/>
                            </a:rPr>
                            <m:t>2</m:t>
                          </m:r>
                        </m:sup>
                      </m:sSup>
                      <m:r>
                        <a:rPr lang="zh-TW" altLang="en-US">
                          <a:latin typeface="Cambria Math"/>
                        </a:rPr>
                        <m:t>−2⁢</m:t>
                      </m:r>
                      <m:sSub>
                        <m:sSubPr>
                          <m:ctrlPr>
                            <a:rPr lang="zh-TW" altLang="en-US" i="1">
                              <a:latin typeface="Cambria Math"/>
                            </a:rPr>
                          </m:ctrlPr>
                        </m:sSubPr>
                        <m:e>
                          <m:r>
                            <a:rPr lang="zh-TW" altLang="en-US" i="1">
                              <a:latin typeface="Cambria Math"/>
                            </a:rPr>
                            <m:t>𝑟</m:t>
                          </m:r>
                        </m:e>
                        <m:sub>
                          <m:r>
                            <a:rPr lang="zh-TW" altLang="en-US" i="1">
                              <a:latin typeface="Cambria Math"/>
                            </a:rPr>
                            <m:t>𝑔</m:t>
                          </m:r>
                        </m:sub>
                      </m:sSub>
                      <m:r>
                        <a:rPr lang="zh-TW" altLang="en-US">
                          <a:latin typeface="Cambria Math"/>
                        </a:rPr>
                        <m:t>⁢</m:t>
                      </m:r>
                      <m:r>
                        <a:rPr lang="zh-TW" altLang="en-US" i="1">
                          <a:latin typeface="Cambria Math"/>
                        </a:rPr>
                        <m:t>𝑟</m:t>
                      </m:r>
                      <m:r>
                        <a:rPr lang="zh-TW" altLang="en-US">
                          <a:latin typeface="Cambria Math"/>
                        </a:rPr>
                        <m:t>+</m:t>
                      </m:r>
                      <m:sSup>
                        <m:sSupPr>
                          <m:ctrlPr>
                            <a:rPr lang="zh-TW" altLang="en-US" i="1">
                              <a:latin typeface="Cambria Math"/>
                            </a:rPr>
                          </m:ctrlPr>
                        </m:sSupPr>
                        <m:e>
                          <m:sSub>
                            <m:sSubPr>
                              <m:ctrlPr>
                                <a:rPr lang="zh-TW" altLang="en-US" i="1">
                                  <a:latin typeface="Cambria Math"/>
                                </a:rPr>
                              </m:ctrlPr>
                            </m:sSubPr>
                            <m:e>
                              <m:r>
                                <a:rPr lang="zh-TW" altLang="en-US" i="1">
                                  <a:latin typeface="Cambria Math"/>
                                </a:rPr>
                                <m:t>𝑟</m:t>
                              </m:r>
                            </m:e>
                            <m:sub>
                              <m:r>
                                <a:rPr lang="zh-TW" altLang="en-US" i="1">
                                  <a:latin typeface="Cambria Math"/>
                                </a:rPr>
                                <m:t>𝑔</m:t>
                              </m:r>
                            </m:sub>
                          </m:sSub>
                        </m:e>
                        <m:sup>
                          <m:r>
                            <a:rPr lang="zh-TW" altLang="en-US">
                              <a:latin typeface="Cambria Math"/>
                            </a:rPr>
                            <m:t>2</m:t>
                          </m:r>
                        </m:sup>
                      </m:sSup>
                      <m:r>
                        <a:rPr lang="zh-TW" altLang="en-US">
                          <a:latin typeface="Cambria Math"/>
                        </a:rPr>
                        <m:t>⁢</m:t>
                      </m:r>
                      <m:sSup>
                        <m:sSupPr>
                          <m:ctrlPr>
                            <a:rPr lang="zh-TW" altLang="en-US" i="1">
                              <a:latin typeface="Cambria Math"/>
                            </a:rPr>
                          </m:ctrlPr>
                        </m:sSupPr>
                        <m:e>
                          <m:r>
                            <a:rPr lang="zh-TW" altLang="en-US" i="1">
                              <a:latin typeface="Cambria Math"/>
                            </a:rPr>
                            <m:t>𝑗</m:t>
                          </m:r>
                        </m:e>
                        <m:sup>
                          <m:r>
                            <a:rPr lang="zh-TW" altLang="en-US">
                              <a:latin typeface="Cambria Math"/>
                            </a:rPr>
                            <m:t>2</m:t>
                          </m:r>
                        </m:sup>
                      </m:sSup>
                    </m:oMath>
                  </m:oMathPara>
                </a14:m>
                <a:endParaRPr lang="zh-TW" alt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1313842" y="4731645"/>
                <a:ext cx="2380011" cy="397416"/>
              </a:xfrm>
              <a:prstGeom prst="rect">
                <a:avLst/>
              </a:prstGeom>
              <a:blipFill rotWithShape="1">
                <a:blip r:embed="rId5"/>
                <a:stretch>
                  <a:fillRect b="-769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77243" y="5591601"/>
                <a:ext cx="8471479" cy="1200329"/>
              </a:xfrm>
              <a:prstGeom prst="rect">
                <a:avLst/>
              </a:prstGeom>
              <a:noFill/>
            </p:spPr>
            <p:txBody>
              <a:bodyPr wrap="square" rtlCol="0">
                <a:spAutoFit/>
              </a:bodyPr>
              <a:lstStyle/>
              <a:p>
                <a:r>
                  <a:rPr lang="en-US" altLang="zh-TW" dirty="0" smtClean="0">
                    <a:latin typeface="Cambria Math" pitchFamily="18" charset="0"/>
                    <a:ea typeface="Cambria Math" pitchFamily="18" charset="0"/>
                  </a:rPr>
                  <a:t>For the Kerr case , even a simple free-fall becomes very interesting, it depends on not only the spin but also the angle of entry </a:t>
                </a:r>
                <a14:m>
                  <m:oMath xmlns:m="http://schemas.openxmlformats.org/officeDocument/2006/math">
                    <m:r>
                      <a:rPr lang="zh-TW" altLang="en-US" i="1">
                        <a:latin typeface="Cambria Math"/>
                      </a:rPr>
                      <m:t>𝜃</m:t>
                    </m:r>
                  </m:oMath>
                </a14:m>
                <a:r>
                  <a:rPr lang="en-US" altLang="zh-TW" dirty="0" smtClean="0">
                    <a:latin typeface="Cambria Math" pitchFamily="18" charset="0"/>
                    <a:ea typeface="Cambria Math" pitchFamily="18" charset="0"/>
                  </a:rPr>
                  <a:t>.</a:t>
                </a:r>
              </a:p>
              <a:p>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Let’s plot some of these on the next page and see what happens.</a:t>
                </a:r>
                <a:endParaRPr lang="zh-TW" altLang="en-US" dirty="0" smtClean="0">
                  <a:latin typeface="Cambria Math" pitchFamily="18" charset="0"/>
                  <a:ea typeface="Cambria Math"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77243" y="5591601"/>
                <a:ext cx="8471479" cy="1200329"/>
              </a:xfrm>
              <a:prstGeom prst="rect">
                <a:avLst/>
              </a:prstGeom>
              <a:blipFill rotWithShape="1">
                <a:blip r:embed="rId6"/>
                <a:stretch>
                  <a:fillRect l="-576" t="-3046" r="-647" b="-6599"/>
                </a:stretch>
              </a:blipFill>
            </p:spPr>
            <p:txBody>
              <a:bodyPr/>
              <a:lstStyle/>
              <a:p>
                <a:r>
                  <a:rPr lang="zh-TW" altLang="en-US">
                    <a:noFill/>
                  </a:rPr>
                  <a:t> </a:t>
                </a:r>
              </a:p>
            </p:txBody>
          </p:sp>
        </mc:Fallback>
      </mc:AlternateContent>
      <p:grpSp>
        <p:nvGrpSpPr>
          <p:cNvPr id="27" name="Group 26"/>
          <p:cNvGrpSpPr/>
          <p:nvPr/>
        </p:nvGrpSpPr>
        <p:grpSpPr>
          <a:xfrm>
            <a:off x="5849916" y="2526273"/>
            <a:ext cx="3163509" cy="2928051"/>
            <a:chOff x="5849916" y="2467835"/>
            <a:chExt cx="3163509" cy="2928051"/>
          </a:xfrm>
        </p:grpSpPr>
        <mc:AlternateContent xmlns:mc="http://schemas.openxmlformats.org/markup-compatibility/2006" xmlns:a14="http://schemas.microsoft.com/office/drawing/2010/main">
          <mc:Choice Requires="a14">
            <p:sp>
              <p:nvSpPr>
                <p:cNvPr id="14" name="Rectangle 13"/>
                <p:cNvSpPr/>
                <p:nvPr/>
              </p:nvSpPr>
              <p:spPr>
                <a:xfrm>
                  <a:off x="6743402" y="2701504"/>
                  <a:ext cx="1794529" cy="7288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TW" altLang="en-US" sz="1400" i="1" smtClean="0">
                                <a:latin typeface="Cambria Math"/>
                              </a:rPr>
                            </m:ctrlPr>
                          </m:sSubPr>
                          <m:e>
                            <m:sSup>
                              <m:sSupPr>
                                <m:ctrlPr>
                                  <a:rPr lang="zh-TW" altLang="en-US" sz="1400" i="1">
                                    <a:latin typeface="Cambria Math"/>
                                  </a:rPr>
                                </m:ctrlPr>
                              </m:sSupPr>
                              <m:e>
                                <m:r>
                                  <a:rPr lang="zh-TW" altLang="en-US" sz="1400" i="1">
                                    <a:latin typeface="Cambria Math"/>
                                  </a:rPr>
                                  <m:t>𝑉</m:t>
                                </m:r>
                              </m:e>
                              <m:sup>
                                <m:acc>
                                  <m:accPr>
                                    <m:chr m:val="̂"/>
                                    <m:ctrlPr>
                                      <a:rPr lang="zh-TW" altLang="en-US" sz="1400" i="1">
                                        <a:latin typeface="Cambria Math"/>
                                      </a:rPr>
                                    </m:ctrlPr>
                                  </m:accPr>
                                  <m:e>
                                    <m:r>
                                      <a:rPr lang="zh-TW" altLang="en-US" sz="1400" i="1">
                                        <a:latin typeface="Cambria Math"/>
                                      </a:rPr>
                                      <m:t>𝑟</m:t>
                                    </m:r>
                                  </m:e>
                                </m:acc>
                              </m:sup>
                            </m:sSup>
                          </m:e>
                          <m:sub>
                            <m:r>
                              <m:rPr>
                                <m:sty m:val="p"/>
                              </m:rPr>
                              <a:rPr lang="zh-TW" altLang="en-US" sz="1400">
                                <a:latin typeface="Cambria Math"/>
                              </a:rPr>
                              <m:t>ff</m:t>
                            </m:r>
                            <m:r>
                              <a:rPr lang="en-US" altLang="zh-TW" sz="1400" b="0" i="0" smtClean="0">
                                <a:latin typeface="Cambria Math"/>
                              </a:rPr>
                              <m:t>,</m:t>
                            </m:r>
                            <m:r>
                              <m:rPr>
                                <m:sty m:val="p"/>
                              </m:rPr>
                              <a:rPr lang="en-US" altLang="zh-TW" sz="1400" b="0" i="0" smtClean="0">
                                <a:latin typeface="Cambria Math"/>
                              </a:rPr>
                              <m:t>S</m:t>
                            </m:r>
                            <m:r>
                              <a:rPr lang="en-US" altLang="zh-TW" sz="1400" b="0" i="1" smtClean="0">
                                <a:latin typeface="Cambria Math"/>
                              </a:rPr>
                              <m:t>𝐻</m:t>
                            </m:r>
                          </m:sub>
                        </m:sSub>
                        <m:r>
                          <a:rPr lang="en-US" altLang="zh-TW" sz="1400" b="0" i="1" smtClean="0">
                            <a:latin typeface="Cambria Math"/>
                          </a:rPr>
                          <m:t>(</m:t>
                        </m:r>
                        <m:r>
                          <a:rPr lang="en-US" altLang="zh-TW" sz="1400" b="0" i="1" smtClean="0">
                            <a:latin typeface="Cambria Math"/>
                          </a:rPr>
                          <m:t>𝑟</m:t>
                        </m:r>
                        <m:r>
                          <a:rPr lang="en-US" altLang="zh-TW" sz="1400" b="0" i="1" smtClean="0">
                            <a:latin typeface="Cambria Math"/>
                          </a:rPr>
                          <m:t>)</m:t>
                        </m:r>
                        <m:r>
                          <a:rPr lang="zh-TW" altLang="en-US" sz="1400">
                            <a:latin typeface="Cambria Math"/>
                          </a:rPr>
                          <m:t>=−</m:t>
                        </m:r>
                        <m:r>
                          <m:rPr>
                            <m:sty m:val="p"/>
                          </m:rPr>
                          <a:rPr lang="en-US" altLang="zh-TW" sz="1400" b="0" i="0" smtClean="0">
                            <a:latin typeface="Cambria Math"/>
                          </a:rPr>
                          <m:t>c</m:t>
                        </m:r>
                        <m:rad>
                          <m:radPr>
                            <m:degHide m:val="on"/>
                            <m:ctrlPr>
                              <a:rPr lang="zh-TW" altLang="en-US" sz="1400" i="1">
                                <a:latin typeface="Cambria Math"/>
                              </a:rPr>
                            </m:ctrlPr>
                          </m:radPr>
                          <m:deg/>
                          <m:e>
                            <m:f>
                              <m:fPr>
                                <m:ctrlPr>
                                  <a:rPr lang="zh-TW" altLang="en-US" sz="1400" i="1">
                                    <a:latin typeface="Cambria Math"/>
                                  </a:rPr>
                                </m:ctrlPr>
                              </m:fPr>
                              <m:num>
                                <m:r>
                                  <a:rPr lang="zh-TW" altLang="en-US" sz="1400">
                                    <a:latin typeface="Cambria Math"/>
                                  </a:rPr>
                                  <m:t>2⁢</m:t>
                                </m:r>
                                <m:sSub>
                                  <m:sSubPr>
                                    <m:ctrlPr>
                                      <a:rPr lang="zh-TW" altLang="en-US" sz="1400" i="1">
                                        <a:latin typeface="Cambria Math"/>
                                      </a:rPr>
                                    </m:ctrlPr>
                                  </m:sSubPr>
                                  <m:e>
                                    <m:r>
                                      <a:rPr lang="zh-TW" altLang="en-US" sz="1400" i="1">
                                        <a:latin typeface="Cambria Math"/>
                                      </a:rPr>
                                      <m:t>𝑟</m:t>
                                    </m:r>
                                  </m:e>
                                  <m:sub>
                                    <m:r>
                                      <a:rPr lang="zh-TW" altLang="en-US" sz="1400" i="1">
                                        <a:latin typeface="Cambria Math"/>
                                      </a:rPr>
                                      <m:t>𝑔</m:t>
                                    </m:r>
                                  </m:sub>
                                </m:sSub>
                              </m:num>
                              <m:den>
                                <m:r>
                                  <a:rPr lang="zh-TW" altLang="en-US" sz="1400" i="1">
                                    <a:latin typeface="Cambria Math"/>
                                  </a:rPr>
                                  <m:t>𝑟</m:t>
                                </m:r>
                              </m:den>
                            </m:f>
                          </m:e>
                        </m:rad>
                      </m:oMath>
                    </m:oMathPara>
                  </a14:m>
                  <a:endParaRPr lang="zh-TW" altLang="en-US" sz="1400" dirty="0"/>
                </a:p>
              </p:txBody>
            </p:sp>
          </mc:Choice>
          <mc:Fallback xmlns="">
            <p:sp>
              <p:nvSpPr>
                <p:cNvPr id="14" name="Rectangle 13"/>
                <p:cNvSpPr>
                  <a:spLocks noRot="1" noChangeAspect="1" noMove="1" noResize="1" noEditPoints="1" noAdjustHandles="1" noChangeArrowheads="1" noChangeShapeType="1" noTextEdit="1"/>
                </p:cNvSpPr>
                <p:nvPr/>
              </p:nvSpPr>
              <p:spPr>
                <a:xfrm>
                  <a:off x="6743402" y="2701504"/>
                  <a:ext cx="1794529" cy="728854"/>
                </a:xfrm>
                <a:prstGeom prst="rect">
                  <a:avLst/>
                </a:prstGeom>
                <a:blipFill rotWithShape="1">
                  <a:blip r:embed="rId7"/>
                  <a:stretch>
                    <a:fillRect/>
                  </a:stretch>
                </a:blipFill>
              </p:spPr>
              <p:txBody>
                <a:bodyPr/>
                <a:lstStyle/>
                <a:p>
                  <a:r>
                    <a:rPr lang="zh-TW" altLang="en-US">
                      <a:noFill/>
                    </a:rPr>
                    <a:t> </a:t>
                  </a:r>
                </a:p>
              </p:txBody>
            </p:sp>
          </mc:Fallback>
        </mc:AlternateContent>
        <p:sp>
          <p:nvSpPr>
            <p:cNvPr id="18" name="TextBox 17"/>
            <p:cNvSpPr txBox="1"/>
            <p:nvPr/>
          </p:nvSpPr>
          <p:spPr>
            <a:xfrm>
              <a:off x="5849916" y="2467835"/>
              <a:ext cx="2129814"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Schwarzschild case:</a:t>
              </a:r>
              <a:endParaRPr lang="zh-TW" altLang="en-US" dirty="0" smtClean="0">
                <a:latin typeface="Cambria Math" pitchFamily="18" charset="0"/>
                <a:ea typeface="Cambria Math" pitchFamily="18" charset="0"/>
              </a:endParaRPr>
            </a:p>
          </p:txBody>
        </p:sp>
        <p:grpSp>
          <p:nvGrpSpPr>
            <p:cNvPr id="20" name="Group 19"/>
            <p:cNvGrpSpPr/>
            <p:nvPr/>
          </p:nvGrpSpPr>
          <p:grpSpPr>
            <a:xfrm>
              <a:off x="6098238" y="3430358"/>
              <a:ext cx="2915187" cy="1965528"/>
              <a:chOff x="5095601" y="3820061"/>
              <a:chExt cx="4101369" cy="2765297"/>
            </a:xfrm>
          </p:grpSpPr>
          <p:pic>
            <p:nvPicPr>
              <p:cNvPr id="21" name="Picture 2" descr="G:\Desktop\Black Hole Astrophysics\Textbook circle\09 Ch7.4\radially_kick_into_BH.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95601" y="3992798"/>
                <a:ext cx="3910566" cy="25925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2" name="TextBox 21"/>
                  <p:cNvSpPr txBox="1"/>
                  <p:nvPr/>
                </p:nvSpPr>
                <p:spPr>
                  <a:xfrm>
                    <a:off x="7893595" y="5664155"/>
                    <a:ext cx="1268809" cy="3680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sz="1100" i="1">
                                  <a:latin typeface="Cambria Math"/>
                                </a:rPr>
                              </m:ctrlPr>
                            </m:sSubPr>
                            <m:e>
                              <m:r>
                                <a:rPr lang="zh-TW" altLang="en-US" sz="1100" i="1">
                                  <a:latin typeface="Cambria Math"/>
                                </a:rPr>
                                <m:t>𝐸</m:t>
                              </m:r>
                            </m:e>
                            <m:sub>
                              <m:r>
                                <a:rPr lang="zh-TW" altLang="en-US" sz="1100">
                                  <a:latin typeface="Cambria Math"/>
                                </a:rPr>
                                <m:t>∞</m:t>
                              </m:r>
                            </m:sub>
                          </m:sSub>
                          <m:r>
                            <a:rPr lang="zh-TW" altLang="en-US" sz="1100">
                              <a:latin typeface="Cambria Math"/>
                            </a:rPr>
                            <m:t>=</m:t>
                          </m:r>
                          <m:sSub>
                            <m:sSubPr>
                              <m:ctrlPr>
                                <a:rPr lang="zh-TW" altLang="en-US" sz="1100" i="1">
                                  <a:latin typeface="Cambria Math"/>
                                </a:rPr>
                              </m:ctrlPr>
                            </m:sSubPr>
                            <m:e>
                              <m:r>
                                <a:rPr lang="zh-TW" altLang="en-US" sz="1100" i="1">
                                  <a:latin typeface="Cambria Math"/>
                                </a:rPr>
                                <m:t>𝑚</m:t>
                              </m:r>
                            </m:e>
                            <m:sub>
                              <m:r>
                                <a:rPr lang="zh-TW" altLang="en-US" sz="1100">
                                  <a:latin typeface="Cambria Math"/>
                                </a:rPr>
                                <m:t>0</m:t>
                              </m:r>
                            </m:sub>
                          </m:sSub>
                          <m:r>
                            <a:rPr lang="zh-TW" altLang="en-US" sz="1100">
                              <a:latin typeface="Cambria Math"/>
                            </a:rPr>
                            <m:t>⁢</m:t>
                          </m:r>
                          <m:sSup>
                            <m:sSupPr>
                              <m:ctrlPr>
                                <a:rPr lang="zh-TW" altLang="en-US" sz="1100" i="1">
                                  <a:latin typeface="Cambria Math"/>
                                </a:rPr>
                              </m:ctrlPr>
                            </m:sSupPr>
                            <m:e>
                              <m:r>
                                <a:rPr lang="zh-TW" altLang="en-US" sz="1100" i="1">
                                  <a:latin typeface="Cambria Math"/>
                                </a:rPr>
                                <m:t>𝑐</m:t>
                              </m:r>
                            </m:e>
                            <m:sup>
                              <m:r>
                                <a:rPr lang="zh-TW" altLang="en-US" sz="1100">
                                  <a:latin typeface="Cambria Math"/>
                                </a:rPr>
                                <m:t>2</m:t>
                              </m:r>
                            </m:sup>
                          </m:sSup>
                        </m:oMath>
                      </m:oMathPara>
                    </a14:m>
                    <a:endParaRPr lang="zh-TW" altLang="en-US" sz="1100" dirty="0"/>
                  </a:p>
                </p:txBody>
              </p:sp>
            </mc:Choice>
            <mc:Fallback xmlns="">
              <p:sp>
                <p:nvSpPr>
                  <p:cNvPr id="22" name="TextBox 21"/>
                  <p:cNvSpPr txBox="1">
                    <a:spLocks noRot="1" noChangeAspect="1" noMove="1" noResize="1" noEditPoints="1" noAdjustHandles="1" noChangeArrowheads="1" noChangeShapeType="1" noTextEdit="1"/>
                  </p:cNvSpPr>
                  <p:nvPr/>
                </p:nvSpPr>
                <p:spPr>
                  <a:xfrm>
                    <a:off x="7893595" y="5664155"/>
                    <a:ext cx="1268809" cy="368059"/>
                  </a:xfrm>
                  <a:prstGeom prst="rect">
                    <a:avLst/>
                  </a:prstGeom>
                  <a:blipFill rotWithShape="1">
                    <a:blip r:embed="rId9"/>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7712807" y="4670670"/>
                    <a:ext cx="1379318" cy="3680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sz="1100" i="1" smtClean="0">
                                  <a:latin typeface="Cambria Math"/>
                                </a:rPr>
                              </m:ctrlPr>
                            </m:sSubPr>
                            <m:e>
                              <m:r>
                                <a:rPr lang="zh-TW" altLang="en-US" sz="1100" i="1">
                                  <a:latin typeface="Cambria Math"/>
                                </a:rPr>
                                <m:t>𝐸</m:t>
                              </m:r>
                            </m:e>
                            <m:sub>
                              <m:r>
                                <a:rPr lang="zh-TW" altLang="en-US" sz="1100">
                                  <a:latin typeface="Cambria Math"/>
                                </a:rPr>
                                <m:t>∞</m:t>
                              </m:r>
                            </m:sub>
                          </m:sSub>
                          <m:r>
                            <a:rPr lang="zh-TW" altLang="en-US" sz="1100">
                              <a:latin typeface="Cambria Math"/>
                            </a:rPr>
                            <m:t>=</m:t>
                          </m:r>
                          <m:r>
                            <a:rPr lang="en-US" altLang="zh-TW" sz="1100" b="0" i="1" smtClean="0">
                              <a:latin typeface="Cambria Math"/>
                            </a:rPr>
                            <m:t>2</m:t>
                          </m:r>
                          <m:sSub>
                            <m:sSubPr>
                              <m:ctrlPr>
                                <a:rPr lang="zh-TW" altLang="en-US" sz="1100" i="1">
                                  <a:latin typeface="Cambria Math"/>
                                </a:rPr>
                              </m:ctrlPr>
                            </m:sSubPr>
                            <m:e>
                              <m:r>
                                <a:rPr lang="zh-TW" altLang="en-US" sz="1100" i="1">
                                  <a:latin typeface="Cambria Math"/>
                                </a:rPr>
                                <m:t>𝑚</m:t>
                              </m:r>
                            </m:e>
                            <m:sub>
                              <m:r>
                                <a:rPr lang="zh-TW" altLang="en-US" sz="1100">
                                  <a:latin typeface="Cambria Math"/>
                                </a:rPr>
                                <m:t>0</m:t>
                              </m:r>
                            </m:sub>
                          </m:sSub>
                          <m:r>
                            <a:rPr lang="zh-TW" altLang="en-US" sz="1100">
                              <a:latin typeface="Cambria Math"/>
                            </a:rPr>
                            <m:t>⁢</m:t>
                          </m:r>
                          <m:sSup>
                            <m:sSupPr>
                              <m:ctrlPr>
                                <a:rPr lang="zh-TW" altLang="en-US" sz="1100" i="1">
                                  <a:latin typeface="Cambria Math"/>
                                </a:rPr>
                              </m:ctrlPr>
                            </m:sSupPr>
                            <m:e>
                              <m:r>
                                <a:rPr lang="zh-TW" altLang="en-US" sz="1100" i="1">
                                  <a:latin typeface="Cambria Math"/>
                                </a:rPr>
                                <m:t>𝑐</m:t>
                              </m:r>
                            </m:e>
                            <m:sup>
                              <m:r>
                                <a:rPr lang="zh-TW" altLang="en-US" sz="1100">
                                  <a:latin typeface="Cambria Math"/>
                                </a:rPr>
                                <m:t>2</m:t>
                              </m:r>
                            </m:sup>
                          </m:sSup>
                        </m:oMath>
                      </m:oMathPara>
                    </a14:m>
                    <a:endParaRPr lang="zh-TW" altLang="en-US" sz="1100" dirty="0"/>
                  </a:p>
                </p:txBody>
              </p:sp>
            </mc:Choice>
            <mc:Fallback xmlns="">
              <p:sp>
                <p:nvSpPr>
                  <p:cNvPr id="23" name="TextBox 22"/>
                  <p:cNvSpPr txBox="1">
                    <a:spLocks noRot="1" noChangeAspect="1" noMove="1" noResize="1" noEditPoints="1" noAdjustHandles="1" noChangeArrowheads="1" noChangeShapeType="1" noTextEdit="1"/>
                  </p:cNvSpPr>
                  <p:nvPr/>
                </p:nvSpPr>
                <p:spPr>
                  <a:xfrm>
                    <a:off x="7712807" y="4670670"/>
                    <a:ext cx="1379318" cy="368059"/>
                  </a:xfrm>
                  <a:prstGeom prst="rect">
                    <a:avLst/>
                  </a:prstGeom>
                  <a:blipFill rotWithShape="1">
                    <a:blip r:embed="rId10"/>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7712807" y="4239782"/>
                    <a:ext cx="1379318" cy="3680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sz="1100" i="1" smtClean="0">
                                  <a:latin typeface="Cambria Math"/>
                                </a:rPr>
                              </m:ctrlPr>
                            </m:sSubPr>
                            <m:e>
                              <m:r>
                                <a:rPr lang="zh-TW" altLang="en-US" sz="1100" i="1">
                                  <a:latin typeface="Cambria Math"/>
                                </a:rPr>
                                <m:t>𝐸</m:t>
                              </m:r>
                            </m:e>
                            <m:sub>
                              <m:r>
                                <a:rPr lang="zh-TW" altLang="en-US" sz="1100">
                                  <a:latin typeface="Cambria Math"/>
                                </a:rPr>
                                <m:t>∞</m:t>
                              </m:r>
                            </m:sub>
                          </m:sSub>
                          <m:r>
                            <a:rPr lang="zh-TW" altLang="en-US" sz="1100">
                              <a:latin typeface="Cambria Math"/>
                            </a:rPr>
                            <m:t>=</m:t>
                          </m:r>
                          <m:r>
                            <a:rPr lang="en-US" altLang="zh-TW" sz="1100" b="0" i="1" smtClean="0">
                              <a:latin typeface="Cambria Math"/>
                            </a:rPr>
                            <m:t>5</m:t>
                          </m:r>
                          <m:sSub>
                            <m:sSubPr>
                              <m:ctrlPr>
                                <a:rPr lang="zh-TW" altLang="en-US" sz="1100" i="1">
                                  <a:latin typeface="Cambria Math"/>
                                </a:rPr>
                              </m:ctrlPr>
                            </m:sSubPr>
                            <m:e>
                              <m:r>
                                <a:rPr lang="zh-TW" altLang="en-US" sz="1100" i="1">
                                  <a:latin typeface="Cambria Math"/>
                                </a:rPr>
                                <m:t>𝑚</m:t>
                              </m:r>
                            </m:e>
                            <m:sub>
                              <m:r>
                                <a:rPr lang="zh-TW" altLang="en-US" sz="1100">
                                  <a:latin typeface="Cambria Math"/>
                                </a:rPr>
                                <m:t>0</m:t>
                              </m:r>
                            </m:sub>
                          </m:sSub>
                          <m:r>
                            <a:rPr lang="zh-TW" altLang="en-US" sz="1100">
                              <a:latin typeface="Cambria Math"/>
                            </a:rPr>
                            <m:t>⁢</m:t>
                          </m:r>
                          <m:sSup>
                            <m:sSupPr>
                              <m:ctrlPr>
                                <a:rPr lang="zh-TW" altLang="en-US" sz="1100" i="1">
                                  <a:latin typeface="Cambria Math"/>
                                </a:rPr>
                              </m:ctrlPr>
                            </m:sSupPr>
                            <m:e>
                              <m:r>
                                <a:rPr lang="zh-TW" altLang="en-US" sz="1100" i="1">
                                  <a:latin typeface="Cambria Math"/>
                                </a:rPr>
                                <m:t>𝑐</m:t>
                              </m:r>
                            </m:e>
                            <m:sup>
                              <m:r>
                                <a:rPr lang="zh-TW" altLang="en-US" sz="1100">
                                  <a:latin typeface="Cambria Math"/>
                                </a:rPr>
                                <m:t>2</m:t>
                              </m:r>
                            </m:sup>
                          </m:sSup>
                        </m:oMath>
                      </m:oMathPara>
                    </a14:m>
                    <a:endParaRPr lang="zh-TW" altLang="en-US" sz="1100" dirty="0"/>
                  </a:p>
                </p:txBody>
              </p:sp>
            </mc:Choice>
            <mc:Fallback xmlns="">
              <p:sp>
                <p:nvSpPr>
                  <p:cNvPr id="24" name="TextBox 23"/>
                  <p:cNvSpPr txBox="1">
                    <a:spLocks noRot="1" noChangeAspect="1" noMove="1" noResize="1" noEditPoints="1" noAdjustHandles="1" noChangeArrowheads="1" noChangeShapeType="1" noTextEdit="1"/>
                  </p:cNvSpPr>
                  <p:nvPr/>
                </p:nvSpPr>
                <p:spPr>
                  <a:xfrm>
                    <a:off x="7712807" y="4239782"/>
                    <a:ext cx="1379318" cy="368059"/>
                  </a:xfrm>
                  <a:prstGeom prst="rect">
                    <a:avLst/>
                  </a:prstGeom>
                  <a:blipFill rotWithShape="1">
                    <a:blip r:embed="rId11"/>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694804" y="4044402"/>
                    <a:ext cx="1489824" cy="3680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sz="1100" i="1" smtClean="0">
                                  <a:latin typeface="Cambria Math"/>
                                </a:rPr>
                              </m:ctrlPr>
                            </m:sSubPr>
                            <m:e>
                              <m:r>
                                <a:rPr lang="zh-TW" altLang="en-US" sz="1100" i="1">
                                  <a:latin typeface="Cambria Math"/>
                                </a:rPr>
                                <m:t>𝐸</m:t>
                              </m:r>
                            </m:e>
                            <m:sub>
                              <m:r>
                                <a:rPr lang="zh-TW" altLang="en-US" sz="1100">
                                  <a:latin typeface="Cambria Math"/>
                                </a:rPr>
                                <m:t>∞</m:t>
                              </m:r>
                            </m:sub>
                          </m:sSub>
                          <m:r>
                            <a:rPr lang="zh-TW" altLang="en-US" sz="1100">
                              <a:latin typeface="Cambria Math"/>
                            </a:rPr>
                            <m:t>=</m:t>
                          </m:r>
                          <m:r>
                            <a:rPr lang="en-US" altLang="zh-TW" sz="1100" b="0" i="1" smtClean="0">
                              <a:latin typeface="Cambria Math"/>
                            </a:rPr>
                            <m:t>10</m:t>
                          </m:r>
                          <m:sSub>
                            <m:sSubPr>
                              <m:ctrlPr>
                                <a:rPr lang="zh-TW" altLang="en-US" sz="1100" i="1">
                                  <a:latin typeface="Cambria Math"/>
                                </a:rPr>
                              </m:ctrlPr>
                            </m:sSubPr>
                            <m:e>
                              <m:r>
                                <a:rPr lang="zh-TW" altLang="en-US" sz="1100" i="1">
                                  <a:latin typeface="Cambria Math"/>
                                </a:rPr>
                                <m:t>𝑚</m:t>
                              </m:r>
                            </m:e>
                            <m:sub>
                              <m:r>
                                <a:rPr lang="zh-TW" altLang="en-US" sz="1100">
                                  <a:latin typeface="Cambria Math"/>
                                </a:rPr>
                                <m:t>0</m:t>
                              </m:r>
                            </m:sub>
                          </m:sSub>
                          <m:r>
                            <a:rPr lang="zh-TW" altLang="en-US" sz="1100">
                              <a:latin typeface="Cambria Math"/>
                            </a:rPr>
                            <m:t>⁢</m:t>
                          </m:r>
                          <m:sSup>
                            <m:sSupPr>
                              <m:ctrlPr>
                                <a:rPr lang="zh-TW" altLang="en-US" sz="1100" i="1">
                                  <a:latin typeface="Cambria Math"/>
                                </a:rPr>
                              </m:ctrlPr>
                            </m:sSupPr>
                            <m:e>
                              <m:r>
                                <a:rPr lang="zh-TW" altLang="en-US" sz="1100" i="1">
                                  <a:latin typeface="Cambria Math"/>
                                </a:rPr>
                                <m:t>𝑐</m:t>
                              </m:r>
                            </m:e>
                            <m:sup>
                              <m:r>
                                <a:rPr lang="zh-TW" altLang="en-US" sz="1100">
                                  <a:latin typeface="Cambria Math"/>
                                </a:rPr>
                                <m:t>2</m:t>
                              </m:r>
                            </m:sup>
                          </m:sSup>
                        </m:oMath>
                      </m:oMathPara>
                    </a14:m>
                    <a:endParaRPr lang="zh-TW" altLang="en-US" sz="1100" dirty="0"/>
                  </a:p>
                </p:txBody>
              </p:sp>
            </mc:Choice>
            <mc:Fallback xmlns="">
              <p:sp>
                <p:nvSpPr>
                  <p:cNvPr id="25" name="TextBox 24"/>
                  <p:cNvSpPr txBox="1">
                    <a:spLocks noRot="1" noChangeAspect="1" noMove="1" noResize="1" noEditPoints="1" noAdjustHandles="1" noChangeArrowheads="1" noChangeShapeType="1" noTextEdit="1"/>
                  </p:cNvSpPr>
                  <p:nvPr/>
                </p:nvSpPr>
                <p:spPr>
                  <a:xfrm>
                    <a:off x="6694804" y="4044402"/>
                    <a:ext cx="1489824" cy="368059"/>
                  </a:xfrm>
                  <a:prstGeom prst="rect">
                    <a:avLst/>
                  </a:prstGeom>
                  <a:blipFill rotWithShape="1">
                    <a:blip r:embed="rId1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7596637" y="3820061"/>
                    <a:ext cx="1600333" cy="3680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sz="1100" i="1" smtClean="0">
                                  <a:latin typeface="Cambria Math"/>
                                </a:rPr>
                              </m:ctrlPr>
                            </m:sSubPr>
                            <m:e>
                              <m:r>
                                <a:rPr lang="zh-TW" altLang="en-US" sz="1100" i="1">
                                  <a:latin typeface="Cambria Math"/>
                                </a:rPr>
                                <m:t>𝐸</m:t>
                              </m:r>
                            </m:e>
                            <m:sub>
                              <m:r>
                                <a:rPr lang="zh-TW" altLang="en-US" sz="1100">
                                  <a:latin typeface="Cambria Math"/>
                                </a:rPr>
                                <m:t>∞</m:t>
                              </m:r>
                            </m:sub>
                          </m:sSub>
                          <m:r>
                            <a:rPr lang="zh-TW" altLang="en-US" sz="1100">
                              <a:latin typeface="Cambria Math"/>
                            </a:rPr>
                            <m:t>=</m:t>
                          </m:r>
                          <m:r>
                            <a:rPr lang="en-US" altLang="zh-TW" sz="1100" b="0" i="1" smtClean="0">
                              <a:latin typeface="Cambria Math"/>
                            </a:rPr>
                            <m:t>100</m:t>
                          </m:r>
                          <m:sSub>
                            <m:sSubPr>
                              <m:ctrlPr>
                                <a:rPr lang="zh-TW" altLang="en-US" sz="1100" i="1">
                                  <a:latin typeface="Cambria Math"/>
                                </a:rPr>
                              </m:ctrlPr>
                            </m:sSubPr>
                            <m:e>
                              <m:r>
                                <a:rPr lang="zh-TW" altLang="en-US" sz="1100" i="1">
                                  <a:latin typeface="Cambria Math"/>
                                </a:rPr>
                                <m:t>𝑚</m:t>
                              </m:r>
                            </m:e>
                            <m:sub>
                              <m:r>
                                <a:rPr lang="zh-TW" altLang="en-US" sz="1100">
                                  <a:latin typeface="Cambria Math"/>
                                </a:rPr>
                                <m:t>0</m:t>
                              </m:r>
                            </m:sub>
                          </m:sSub>
                          <m:r>
                            <a:rPr lang="zh-TW" altLang="en-US" sz="1100">
                              <a:latin typeface="Cambria Math"/>
                            </a:rPr>
                            <m:t>⁢</m:t>
                          </m:r>
                          <m:sSup>
                            <m:sSupPr>
                              <m:ctrlPr>
                                <a:rPr lang="zh-TW" altLang="en-US" sz="1100" i="1">
                                  <a:latin typeface="Cambria Math"/>
                                </a:rPr>
                              </m:ctrlPr>
                            </m:sSupPr>
                            <m:e>
                              <m:r>
                                <a:rPr lang="zh-TW" altLang="en-US" sz="1100" i="1">
                                  <a:latin typeface="Cambria Math"/>
                                </a:rPr>
                                <m:t>𝑐</m:t>
                              </m:r>
                            </m:e>
                            <m:sup>
                              <m:r>
                                <a:rPr lang="zh-TW" altLang="en-US" sz="1100">
                                  <a:latin typeface="Cambria Math"/>
                                </a:rPr>
                                <m:t>2</m:t>
                              </m:r>
                            </m:sup>
                          </m:sSup>
                        </m:oMath>
                      </m:oMathPara>
                    </a14:m>
                    <a:endParaRPr lang="zh-TW" altLang="en-US" sz="1100" dirty="0"/>
                  </a:p>
                </p:txBody>
              </p:sp>
            </mc:Choice>
            <mc:Fallback xmlns="">
              <p:sp>
                <p:nvSpPr>
                  <p:cNvPr id="26" name="TextBox 25"/>
                  <p:cNvSpPr txBox="1">
                    <a:spLocks noRot="1" noChangeAspect="1" noMove="1" noResize="1" noEditPoints="1" noAdjustHandles="1" noChangeArrowheads="1" noChangeShapeType="1" noTextEdit="1"/>
                  </p:cNvSpPr>
                  <p:nvPr/>
                </p:nvSpPr>
                <p:spPr>
                  <a:xfrm>
                    <a:off x="7596637" y="3820061"/>
                    <a:ext cx="1600333" cy="368059"/>
                  </a:xfrm>
                  <a:prstGeom prst="rect">
                    <a:avLst/>
                  </a:prstGeom>
                  <a:blipFill rotWithShape="1">
                    <a:blip r:embed="rId13"/>
                    <a:stretch>
                      <a:fillRect/>
                    </a:stretch>
                  </a:blipFill>
                </p:spPr>
                <p:txBody>
                  <a:bodyPr/>
                  <a:lstStyle/>
                  <a:p>
                    <a:r>
                      <a:rPr lang="zh-TW" altLang="en-US">
                        <a:noFill/>
                      </a:rPr>
                      <a:t> </a:t>
                    </a:r>
                  </a:p>
                </p:txBody>
              </p:sp>
            </mc:Fallback>
          </mc:AlternateContent>
        </p:grpSp>
      </p:grpSp>
    </p:spTree>
    <p:extLst>
      <p:ext uri="{BB962C8B-B14F-4D97-AF65-F5344CB8AC3E}">
        <p14:creationId xmlns:p14="http://schemas.microsoft.com/office/powerpoint/2010/main" val="290853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2" grpId="0"/>
      <p:bldP spid="13" grpId="0"/>
      <p:bldP spid="17"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Free fall</a:t>
            </a:r>
            <a:endParaRPr lang="zh-TW" altLang="en-US" dirty="0"/>
          </a:p>
        </p:txBody>
      </p:sp>
      <p:sp>
        <p:nvSpPr>
          <p:cNvPr id="5" name="TextBox 4"/>
          <p:cNvSpPr txBox="1"/>
          <p:nvPr/>
        </p:nvSpPr>
        <p:spPr>
          <a:xfrm>
            <a:off x="2854036" y="2673927"/>
            <a:ext cx="3103735" cy="584775"/>
          </a:xfrm>
          <a:prstGeom prst="rect">
            <a:avLst/>
          </a:prstGeom>
          <a:noFill/>
        </p:spPr>
        <p:txBody>
          <a:bodyPr wrap="none" rtlCol="0">
            <a:spAutoFit/>
          </a:bodyPr>
          <a:lstStyle/>
          <a:p>
            <a:r>
              <a:rPr lang="en-US" altLang="zh-TW" sz="3200" dirty="0" err="1" smtClean="0">
                <a:latin typeface="Cambria Math" pitchFamily="18" charset="0"/>
                <a:ea typeface="Cambria Math" pitchFamily="18" charset="0"/>
              </a:rPr>
              <a:t>Mathematica</a:t>
            </a:r>
            <a:r>
              <a:rPr lang="en-US" altLang="zh-TW" sz="3200" dirty="0" smtClean="0">
                <a:latin typeface="Cambria Math" pitchFamily="18" charset="0"/>
                <a:ea typeface="Cambria Math" pitchFamily="18" charset="0"/>
              </a:rPr>
              <a:t> file</a:t>
            </a:r>
            <a:endParaRPr lang="zh-TW" altLang="en-US" sz="3200" dirty="0" smtClean="0">
              <a:latin typeface="Cambria Math" pitchFamily="18" charset="0"/>
              <a:ea typeface="Cambria Math" pitchFamily="18" charset="0"/>
            </a:endParaRPr>
          </a:p>
        </p:txBody>
      </p:sp>
    </p:spTree>
    <p:extLst>
      <p:ext uri="{BB962C8B-B14F-4D97-AF65-F5344CB8AC3E}">
        <p14:creationId xmlns:p14="http://schemas.microsoft.com/office/powerpoint/2010/main" val="29085354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ltLang="zh-TW" dirty="0" smtClean="0"/>
              <a:t>Orbits in the equatorial plane</a:t>
            </a:r>
            <a:endParaRPr lang="zh-TW" altLang="en-US" dirty="0"/>
          </a:p>
        </p:txBody>
      </p:sp>
      <p:sp>
        <p:nvSpPr>
          <p:cNvPr id="3" name="TextBox 2"/>
          <p:cNvSpPr txBox="1"/>
          <p:nvPr/>
        </p:nvSpPr>
        <p:spPr>
          <a:xfrm>
            <a:off x="244794" y="1027766"/>
            <a:ext cx="8495554"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Following a similar procedure as the Schwarzschild case, but much more complicated (I don’t know exactly how complicated it is because I didn’t do it…), we get </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6" name="TextBox 5"/>
              <p:cNvSpPr txBox="1"/>
              <p:nvPr/>
            </p:nvSpPr>
            <p:spPr>
              <a:xfrm>
                <a:off x="838875" y="2110703"/>
                <a:ext cx="5042791" cy="87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zh-TW" altLang="en-US" i="1">
                              <a:latin typeface="Cambria Math"/>
                            </a:rPr>
                          </m:ctrlPr>
                        </m:fPr>
                        <m:num>
                          <m:sSubSup>
                            <m:sSubSupPr>
                              <m:ctrlPr>
                                <a:rPr lang="zh-TW" altLang="en-US" i="1">
                                  <a:latin typeface="Cambria Math"/>
                                </a:rPr>
                              </m:ctrlPr>
                            </m:sSubSupPr>
                            <m:e>
                              <m:r>
                                <a:rPr lang="zh-TW" altLang="en-US" i="1">
                                  <a:latin typeface="Cambria Math"/>
                                </a:rPr>
                                <m:t>𝑉</m:t>
                              </m:r>
                            </m:e>
                            <m:sub>
                              <m:r>
                                <m:rPr>
                                  <m:sty m:val="p"/>
                                </m:rPr>
                                <a:rPr lang="zh-TW" altLang="en-US">
                                  <a:latin typeface="Cambria Math"/>
                                </a:rPr>
                                <m:t>orb</m:t>
                              </m:r>
                              <m:r>
                                <a:rPr lang="zh-TW" altLang="en-US">
                                  <a:latin typeface="Cambria Math"/>
                                </a:rPr>
                                <m:t>,</m:t>
                              </m:r>
                              <m:r>
                                <m:rPr>
                                  <m:sty m:val="p"/>
                                </m:rPr>
                                <a:rPr lang="zh-TW" altLang="en-US">
                                  <a:latin typeface="Cambria Math"/>
                                </a:rPr>
                                <m:t>BL</m:t>
                              </m:r>
                            </m:sub>
                            <m:sup>
                              <m:acc>
                                <m:accPr>
                                  <m:chr m:val="̂"/>
                                  <m:ctrlPr>
                                    <a:rPr lang="zh-TW" altLang="en-US" i="1">
                                      <a:latin typeface="Cambria Math"/>
                                    </a:rPr>
                                  </m:ctrlPr>
                                </m:accPr>
                                <m:e>
                                  <m:r>
                                    <a:rPr lang="zh-TW" altLang="en-US" i="1">
                                      <a:latin typeface="Cambria Math"/>
                                    </a:rPr>
                                    <m:t>𝜙</m:t>
                                  </m:r>
                                </m:e>
                              </m:acc>
                            </m:sup>
                          </m:sSubSup>
                        </m:num>
                        <m:den>
                          <m:r>
                            <a:rPr lang="zh-TW" altLang="en-US" i="1">
                              <a:latin typeface="Cambria Math"/>
                            </a:rPr>
                            <m:t>𝑐</m:t>
                          </m:r>
                        </m:den>
                      </m:f>
                      <m:r>
                        <a:rPr lang="zh-TW" altLang="en-US">
                          <a:latin typeface="Cambria Math"/>
                        </a:rPr>
                        <m:t>=</m:t>
                      </m:r>
                      <m:f>
                        <m:fPr>
                          <m:ctrlPr>
                            <a:rPr lang="zh-TW" altLang="en-US" i="1">
                              <a:latin typeface="Cambria Math"/>
                            </a:rPr>
                          </m:ctrlPr>
                        </m:fPr>
                        <m:num>
                          <m:sSup>
                            <m:sSupPr>
                              <m:ctrlPr>
                                <a:rPr lang="zh-TW" altLang="en-US" i="1">
                                  <a:latin typeface="Cambria Math"/>
                                </a:rPr>
                              </m:ctrlPr>
                            </m:sSupPr>
                            <m:e>
                              <m:r>
                                <a:rPr lang="zh-TW" altLang="en-US" i="1">
                                  <a:latin typeface="Cambria Math"/>
                                </a:rPr>
                                <m:t>𝛴</m:t>
                              </m:r>
                            </m:e>
                            <m:sup>
                              <m:r>
                                <a:rPr lang="zh-TW" altLang="en-US">
                                  <a:latin typeface="Cambria Math"/>
                                </a:rPr>
                                <m:t>2</m:t>
                              </m:r>
                            </m:sup>
                          </m:sSup>
                        </m:num>
                        <m:den>
                          <m:rad>
                            <m:radPr>
                              <m:degHide m:val="on"/>
                              <m:ctrlPr>
                                <a:rPr lang="zh-TW" altLang="en-US" i="1">
                                  <a:latin typeface="Cambria Math"/>
                                </a:rPr>
                              </m:ctrlPr>
                            </m:radPr>
                            <m:deg/>
                            <m:e>
                              <m:r>
                                <a:rPr lang="zh-TW" altLang="en-US" i="1">
                                  <a:latin typeface="Cambria Math"/>
                                </a:rPr>
                                <m:t>𝛥</m:t>
                              </m:r>
                            </m:e>
                          </m:rad>
                          <m:r>
                            <a:rPr lang="zh-TW" altLang="en-US">
                              <a:latin typeface="Cambria Math"/>
                            </a:rPr>
                            <m:t>⁢</m:t>
                          </m:r>
                          <m:d>
                            <m:dPr>
                              <m:ctrlPr>
                                <a:rPr lang="zh-TW" altLang="en-US" i="1">
                                  <a:latin typeface="Cambria Math"/>
                                </a:rPr>
                              </m:ctrlPr>
                            </m:dPr>
                            <m:e>
                              <m:sSup>
                                <m:sSupPr>
                                  <m:ctrlPr>
                                    <a:rPr lang="zh-TW" altLang="en-US" i="1">
                                      <a:latin typeface="Cambria Math"/>
                                    </a:rPr>
                                  </m:ctrlPr>
                                </m:sSupPr>
                                <m:e>
                                  <m:r>
                                    <a:rPr lang="zh-TW" altLang="en-US" i="1">
                                      <a:latin typeface="Cambria Math"/>
                                    </a:rPr>
                                    <m:t>𝑟</m:t>
                                  </m:r>
                                </m:e>
                                <m:sup>
                                  <m:r>
                                    <a:rPr lang="zh-TW" altLang="en-US">
                                      <a:latin typeface="Cambria Math"/>
                                    </a:rPr>
                                    <m:t>3</m:t>
                                  </m:r>
                                </m:sup>
                              </m:sSup>
                              <m:r>
                                <a:rPr lang="zh-TW" altLang="en-US">
                                  <a:latin typeface="Cambria Math"/>
                                </a:rPr>
                                <m:t>−</m:t>
                              </m:r>
                              <m:sSup>
                                <m:sSupPr>
                                  <m:ctrlPr>
                                    <a:rPr lang="zh-TW" altLang="en-US" i="1">
                                      <a:latin typeface="Cambria Math"/>
                                    </a:rPr>
                                  </m:ctrlPr>
                                </m:sSupPr>
                                <m:e>
                                  <m:r>
                                    <a:rPr lang="zh-TW" altLang="en-US" i="1">
                                      <a:latin typeface="Cambria Math"/>
                                    </a:rPr>
                                    <m:t>𝑗</m:t>
                                  </m:r>
                                </m:e>
                                <m:sup>
                                  <m:r>
                                    <a:rPr lang="zh-TW" altLang="en-US">
                                      <a:latin typeface="Cambria Math"/>
                                    </a:rPr>
                                    <m:t>2</m:t>
                                  </m:r>
                                </m:sup>
                              </m:sSup>
                              <m:r>
                                <a:rPr lang="zh-TW" altLang="en-US">
                                  <a:latin typeface="Cambria Math"/>
                                </a:rPr>
                                <m:t>⁢</m:t>
                              </m:r>
                              <m:sSup>
                                <m:sSupPr>
                                  <m:ctrlPr>
                                    <a:rPr lang="zh-TW" altLang="en-US" i="1">
                                      <a:latin typeface="Cambria Math"/>
                                    </a:rPr>
                                  </m:ctrlPr>
                                </m:sSupPr>
                                <m:e>
                                  <m:sSub>
                                    <m:sSubPr>
                                      <m:ctrlPr>
                                        <a:rPr lang="zh-TW" altLang="en-US" i="1">
                                          <a:latin typeface="Cambria Math"/>
                                        </a:rPr>
                                      </m:ctrlPr>
                                    </m:sSubPr>
                                    <m:e>
                                      <m:r>
                                        <a:rPr lang="zh-TW" altLang="en-US" i="1">
                                          <a:latin typeface="Cambria Math"/>
                                        </a:rPr>
                                        <m:t>𝑟</m:t>
                                      </m:r>
                                    </m:e>
                                    <m:sub>
                                      <m:r>
                                        <a:rPr lang="zh-TW" altLang="en-US" i="1">
                                          <a:latin typeface="Cambria Math"/>
                                        </a:rPr>
                                        <m:t>𝑔</m:t>
                                      </m:r>
                                    </m:sub>
                                  </m:sSub>
                                </m:e>
                                <m:sup>
                                  <m:r>
                                    <a:rPr lang="zh-TW" altLang="en-US">
                                      <a:latin typeface="Cambria Math"/>
                                    </a:rPr>
                                    <m:t>3</m:t>
                                  </m:r>
                                </m:sup>
                              </m:sSup>
                            </m:e>
                          </m:d>
                        </m:den>
                      </m:f>
                      <m:r>
                        <a:rPr lang="zh-TW" altLang="en-US">
                          <a:latin typeface="Cambria Math"/>
                        </a:rPr>
                        <m:t>⁢</m:t>
                      </m:r>
                      <m:d>
                        <m:dPr>
                          <m:ctrlPr>
                            <a:rPr lang="zh-TW" altLang="en-US" i="1">
                              <a:latin typeface="Cambria Math"/>
                            </a:rPr>
                          </m:ctrlPr>
                        </m:dPr>
                        <m:e>
                          <m:r>
                            <a:rPr lang="zh-TW" altLang="en-US">
                              <a:latin typeface="Cambria Math"/>
                            </a:rPr>
                            <m:t>±</m:t>
                          </m:r>
                          <m:rad>
                            <m:radPr>
                              <m:degHide m:val="on"/>
                              <m:ctrlPr>
                                <a:rPr lang="zh-TW" altLang="en-US" i="1">
                                  <a:latin typeface="Cambria Math"/>
                                </a:rPr>
                              </m:ctrlPr>
                            </m:radPr>
                            <m:deg/>
                            <m:e>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𝑔</m:t>
                                      </m:r>
                                    </m:sub>
                                  </m:sSub>
                                </m:num>
                                <m:den>
                                  <m:r>
                                    <a:rPr lang="zh-TW" altLang="en-US" i="1">
                                      <a:latin typeface="Cambria Math"/>
                                    </a:rPr>
                                    <m:t>𝑟</m:t>
                                  </m:r>
                                </m:den>
                              </m:f>
                            </m:e>
                          </m:rad>
                          <m:r>
                            <a:rPr lang="zh-TW" altLang="en-US">
                              <a:latin typeface="Cambria Math"/>
                            </a:rPr>
                            <m:t>−</m:t>
                          </m:r>
                          <m:r>
                            <a:rPr lang="zh-TW" altLang="en-US" i="1">
                              <a:latin typeface="Cambria Math"/>
                            </a:rPr>
                            <m:t>𝑗</m:t>
                          </m:r>
                          <m:r>
                            <a:rPr lang="zh-TW" altLang="en-US">
                              <a:latin typeface="Cambria Math"/>
                            </a:rPr>
                            <m:t>⁢</m:t>
                          </m:r>
                          <m:f>
                            <m:fPr>
                              <m:ctrlPr>
                                <a:rPr lang="zh-TW" altLang="en-US" i="1">
                                  <a:latin typeface="Cambria Math"/>
                                </a:rPr>
                              </m:ctrlPr>
                            </m:fPr>
                            <m:num>
                              <m:sSup>
                                <m:sSupPr>
                                  <m:ctrlPr>
                                    <a:rPr lang="zh-TW" altLang="en-US" i="1">
                                      <a:latin typeface="Cambria Math"/>
                                    </a:rPr>
                                  </m:ctrlPr>
                                </m:sSupPr>
                                <m:e>
                                  <m:sSub>
                                    <m:sSubPr>
                                      <m:ctrlPr>
                                        <a:rPr lang="zh-TW" altLang="en-US" i="1">
                                          <a:latin typeface="Cambria Math"/>
                                        </a:rPr>
                                      </m:ctrlPr>
                                    </m:sSubPr>
                                    <m:e>
                                      <m:r>
                                        <a:rPr lang="zh-TW" altLang="en-US" i="1">
                                          <a:latin typeface="Cambria Math"/>
                                        </a:rPr>
                                        <m:t>𝑟</m:t>
                                      </m:r>
                                    </m:e>
                                    <m:sub>
                                      <m:r>
                                        <a:rPr lang="zh-TW" altLang="en-US" i="1">
                                          <a:latin typeface="Cambria Math"/>
                                        </a:rPr>
                                        <m:t>𝑔</m:t>
                                      </m:r>
                                    </m:sub>
                                  </m:sSub>
                                </m:e>
                                <m:sup>
                                  <m:r>
                                    <a:rPr lang="zh-TW" altLang="en-US">
                                      <a:latin typeface="Cambria Math"/>
                                    </a:rPr>
                                    <m:t>2</m:t>
                                  </m:r>
                                </m:sup>
                              </m:sSup>
                            </m:num>
                            <m:den>
                              <m:sSup>
                                <m:sSupPr>
                                  <m:ctrlPr>
                                    <a:rPr lang="zh-TW" altLang="en-US" i="1">
                                      <a:latin typeface="Cambria Math"/>
                                    </a:rPr>
                                  </m:ctrlPr>
                                </m:sSupPr>
                                <m:e>
                                  <m:r>
                                    <a:rPr lang="zh-TW" altLang="en-US" i="1">
                                      <a:latin typeface="Cambria Math"/>
                                    </a:rPr>
                                    <m:t>𝑟</m:t>
                                  </m:r>
                                </m:e>
                                <m:sup>
                                  <m:r>
                                    <a:rPr lang="zh-TW" altLang="en-US">
                                      <a:latin typeface="Cambria Math"/>
                                    </a:rPr>
                                    <m:t>2</m:t>
                                  </m:r>
                                </m:sup>
                              </m:sSup>
                            </m:den>
                          </m:f>
                        </m:e>
                      </m:d>
                      <m:r>
                        <a:rPr lang="zh-TW" altLang="en-US">
                          <a:latin typeface="Cambria Math"/>
                        </a:rPr>
                        <m:t>−</m:t>
                      </m:r>
                      <m:f>
                        <m:fPr>
                          <m:ctrlPr>
                            <a:rPr lang="zh-TW" altLang="en-US" i="1">
                              <a:latin typeface="Cambria Math"/>
                            </a:rPr>
                          </m:ctrlPr>
                        </m:fPr>
                        <m:num>
                          <m:r>
                            <a:rPr lang="zh-TW" altLang="en-US">
                              <a:latin typeface="Cambria Math"/>
                            </a:rPr>
                            <m:t>2⁢</m:t>
                          </m:r>
                          <m:r>
                            <a:rPr lang="zh-TW" altLang="en-US" i="1">
                              <a:latin typeface="Cambria Math"/>
                            </a:rPr>
                            <m:t>𝑗</m:t>
                          </m:r>
                          <m:r>
                            <a:rPr lang="zh-TW" altLang="en-US">
                              <a:latin typeface="Cambria Math"/>
                            </a:rPr>
                            <m:t>⁢</m:t>
                          </m:r>
                          <m:sSup>
                            <m:sSupPr>
                              <m:ctrlPr>
                                <a:rPr lang="zh-TW" altLang="en-US" i="1">
                                  <a:latin typeface="Cambria Math"/>
                                </a:rPr>
                              </m:ctrlPr>
                            </m:sSupPr>
                            <m:e>
                              <m:sSub>
                                <m:sSubPr>
                                  <m:ctrlPr>
                                    <a:rPr lang="zh-TW" altLang="en-US" i="1">
                                      <a:latin typeface="Cambria Math"/>
                                    </a:rPr>
                                  </m:ctrlPr>
                                </m:sSubPr>
                                <m:e>
                                  <m:r>
                                    <a:rPr lang="zh-TW" altLang="en-US" i="1">
                                      <a:latin typeface="Cambria Math"/>
                                    </a:rPr>
                                    <m:t>𝑟</m:t>
                                  </m:r>
                                </m:e>
                                <m:sub>
                                  <m:r>
                                    <a:rPr lang="zh-TW" altLang="en-US" i="1">
                                      <a:latin typeface="Cambria Math"/>
                                    </a:rPr>
                                    <m:t>𝑔</m:t>
                                  </m:r>
                                </m:sub>
                              </m:sSub>
                            </m:e>
                            <m:sup>
                              <m:r>
                                <a:rPr lang="zh-TW" altLang="en-US">
                                  <a:latin typeface="Cambria Math"/>
                                </a:rPr>
                                <m:t>2</m:t>
                              </m:r>
                            </m:sup>
                          </m:sSup>
                        </m:num>
                        <m:den>
                          <m:r>
                            <a:rPr lang="zh-TW" altLang="en-US" i="1">
                              <a:latin typeface="Cambria Math"/>
                            </a:rPr>
                            <m:t>𝑟</m:t>
                          </m:r>
                          <m:r>
                            <a:rPr lang="zh-TW" altLang="en-US">
                              <a:latin typeface="Cambria Math"/>
                            </a:rPr>
                            <m:t>⁢</m:t>
                          </m:r>
                          <m:rad>
                            <m:radPr>
                              <m:degHide m:val="on"/>
                              <m:ctrlPr>
                                <a:rPr lang="zh-TW" altLang="en-US" i="1">
                                  <a:latin typeface="Cambria Math"/>
                                </a:rPr>
                              </m:ctrlPr>
                            </m:radPr>
                            <m:deg/>
                            <m:e>
                              <m:r>
                                <a:rPr lang="zh-TW" altLang="en-US" i="1">
                                  <a:latin typeface="Cambria Math"/>
                                </a:rPr>
                                <m:t>𝛥</m:t>
                              </m:r>
                            </m:e>
                          </m:rad>
                        </m:den>
                      </m:f>
                    </m:oMath>
                  </m:oMathPara>
                </a14:m>
                <a:endParaRPr lang="zh-TW" alt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838875" y="2110703"/>
                <a:ext cx="5042791" cy="870110"/>
              </a:xfrm>
              <a:prstGeom prst="rect">
                <a:avLst/>
              </a:prstGeom>
              <a:blipFill rotWithShape="1">
                <a:blip r:embed="rId2"/>
                <a:stretch>
                  <a:fillRect/>
                </a:stretch>
              </a:blipFill>
            </p:spPr>
            <p:txBody>
              <a:bodyPr/>
              <a:lstStyle/>
              <a:p>
                <a:r>
                  <a:rPr lang="zh-TW" altLang="en-US">
                    <a:noFill/>
                  </a:rPr>
                  <a:t> </a:t>
                </a:r>
              </a:p>
            </p:txBody>
          </p:sp>
        </mc:Fallback>
      </mc:AlternateContent>
      <p:grpSp>
        <p:nvGrpSpPr>
          <p:cNvPr id="10" name="Group 9"/>
          <p:cNvGrpSpPr/>
          <p:nvPr/>
        </p:nvGrpSpPr>
        <p:grpSpPr>
          <a:xfrm>
            <a:off x="6327033" y="1914176"/>
            <a:ext cx="2129814" cy="1263164"/>
            <a:chOff x="6559077" y="1957172"/>
            <a:chExt cx="2129814" cy="1263164"/>
          </a:xfrm>
        </p:grpSpPr>
        <mc:AlternateContent xmlns:mc="http://schemas.openxmlformats.org/markup-compatibility/2006" xmlns:a14="http://schemas.microsoft.com/office/drawing/2010/main">
          <mc:Choice Requires="a14">
            <p:sp>
              <p:nvSpPr>
                <p:cNvPr id="8" name="TextBox 7"/>
                <p:cNvSpPr txBox="1"/>
                <p:nvPr/>
              </p:nvSpPr>
              <p:spPr>
                <a:xfrm>
                  <a:off x="6582032" y="2279437"/>
                  <a:ext cx="2083904" cy="9408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zh-TW" altLang="en-US" i="1">
                                <a:latin typeface="Cambria Math"/>
                              </a:rPr>
                            </m:ctrlPr>
                          </m:fPr>
                          <m:num>
                            <m:sSubSup>
                              <m:sSubSupPr>
                                <m:ctrlPr>
                                  <a:rPr lang="zh-TW" altLang="en-US" i="1">
                                    <a:latin typeface="Cambria Math"/>
                                  </a:rPr>
                                </m:ctrlPr>
                              </m:sSubSupPr>
                              <m:e>
                                <m:r>
                                  <a:rPr lang="zh-TW" altLang="en-US" i="1">
                                    <a:latin typeface="Cambria Math"/>
                                  </a:rPr>
                                  <m:t>𝑉</m:t>
                                </m:r>
                              </m:e>
                              <m:sub>
                                <m:r>
                                  <m:rPr>
                                    <m:sty m:val="p"/>
                                  </m:rPr>
                                  <a:rPr lang="zh-TW" altLang="en-US">
                                    <a:latin typeface="Cambria Math"/>
                                  </a:rPr>
                                  <m:t>orb</m:t>
                                </m:r>
                                <m:r>
                                  <a:rPr lang="zh-TW" altLang="en-US">
                                    <a:latin typeface="Cambria Math"/>
                                  </a:rPr>
                                  <m:t>,</m:t>
                                </m:r>
                                <m:r>
                                  <m:rPr>
                                    <m:sty m:val="p"/>
                                  </m:rPr>
                                  <a:rPr lang="zh-TW" altLang="en-US">
                                    <a:latin typeface="Cambria Math"/>
                                  </a:rPr>
                                  <m:t>SH</m:t>
                                </m:r>
                              </m:sub>
                              <m:sup>
                                <m:acc>
                                  <m:accPr>
                                    <m:chr m:val="̂"/>
                                    <m:ctrlPr>
                                      <a:rPr lang="zh-TW" altLang="en-US" i="1">
                                        <a:latin typeface="Cambria Math"/>
                                      </a:rPr>
                                    </m:ctrlPr>
                                  </m:accPr>
                                  <m:e>
                                    <m:r>
                                      <a:rPr lang="zh-TW" altLang="en-US" i="1">
                                        <a:latin typeface="Cambria Math"/>
                                      </a:rPr>
                                      <m:t>𝜙</m:t>
                                    </m:r>
                                  </m:e>
                                </m:acc>
                              </m:sup>
                            </m:sSubSup>
                          </m:num>
                          <m:den>
                            <m:r>
                              <a:rPr lang="zh-TW" altLang="en-US" i="1">
                                <a:latin typeface="Cambria Math"/>
                              </a:rPr>
                              <m:t>𝑐</m:t>
                            </m:r>
                          </m:den>
                        </m:f>
                        <m:r>
                          <a:rPr lang="zh-TW" altLang="en-US">
                            <a:latin typeface="Cambria Math"/>
                          </a:rPr>
                          <m:t>=</m:t>
                        </m:r>
                        <m:rad>
                          <m:radPr>
                            <m:degHide m:val="on"/>
                            <m:ctrlPr>
                              <a:rPr lang="zh-TW" altLang="en-US" i="1">
                                <a:latin typeface="Cambria Math"/>
                              </a:rPr>
                            </m:ctrlPr>
                          </m:radPr>
                          <m:deg/>
                          <m:e>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𝑔</m:t>
                                    </m:r>
                                  </m:sub>
                                </m:sSub>
                              </m:num>
                              <m:den>
                                <m:r>
                                  <a:rPr lang="zh-TW" altLang="en-US" i="1">
                                    <a:latin typeface="Cambria Math"/>
                                  </a:rPr>
                                  <m:t>𝑟</m:t>
                                </m:r>
                                <m:r>
                                  <a:rPr lang="zh-TW" altLang="en-US">
                                    <a:latin typeface="Cambria Math"/>
                                  </a:rPr>
                                  <m:t>−2⁢</m:t>
                                </m:r>
                                <m:sSub>
                                  <m:sSubPr>
                                    <m:ctrlPr>
                                      <a:rPr lang="zh-TW" altLang="en-US" i="1">
                                        <a:latin typeface="Cambria Math"/>
                                      </a:rPr>
                                    </m:ctrlPr>
                                  </m:sSubPr>
                                  <m:e>
                                    <m:r>
                                      <a:rPr lang="zh-TW" altLang="en-US" i="1">
                                        <a:latin typeface="Cambria Math"/>
                                      </a:rPr>
                                      <m:t>𝑟</m:t>
                                    </m:r>
                                  </m:e>
                                  <m:sub>
                                    <m:r>
                                      <a:rPr lang="zh-TW" altLang="en-US" i="1">
                                        <a:latin typeface="Cambria Math"/>
                                      </a:rPr>
                                      <m:t>𝑔</m:t>
                                    </m:r>
                                  </m:sub>
                                </m:sSub>
                              </m:den>
                            </m:f>
                          </m:e>
                        </m:rad>
                      </m:oMath>
                    </m:oMathPara>
                  </a14:m>
                  <a:endParaRPr lang="zh-TW" alt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6582032" y="2279437"/>
                  <a:ext cx="2083904" cy="940899"/>
                </a:xfrm>
                <a:prstGeom prst="rect">
                  <a:avLst/>
                </a:prstGeom>
                <a:blipFill rotWithShape="1">
                  <a:blip r:embed="rId3"/>
                  <a:stretch>
                    <a:fillRect/>
                  </a:stretch>
                </a:blipFill>
              </p:spPr>
              <p:txBody>
                <a:bodyPr/>
                <a:lstStyle/>
                <a:p>
                  <a:r>
                    <a:rPr lang="zh-TW" altLang="en-US">
                      <a:noFill/>
                    </a:rPr>
                    <a:t> </a:t>
                  </a:r>
                </a:p>
              </p:txBody>
            </p:sp>
          </mc:Fallback>
        </mc:AlternateContent>
        <p:sp>
          <p:nvSpPr>
            <p:cNvPr id="9" name="TextBox 8"/>
            <p:cNvSpPr txBox="1"/>
            <p:nvPr/>
          </p:nvSpPr>
          <p:spPr>
            <a:xfrm>
              <a:off x="6559077" y="1957172"/>
              <a:ext cx="2129814"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Schwarzschild case:</a:t>
              </a:r>
              <a:endParaRPr lang="zh-TW" altLang="en-US" dirty="0" smtClean="0">
                <a:latin typeface="Cambria Math" pitchFamily="18" charset="0"/>
                <a:ea typeface="Cambria Math" pitchFamily="18" charset="0"/>
              </a:endParaRPr>
            </a:p>
          </p:txBody>
        </p:sp>
      </p:grpSp>
      <p:grpSp>
        <p:nvGrpSpPr>
          <p:cNvPr id="19" name="Group 18"/>
          <p:cNvGrpSpPr/>
          <p:nvPr/>
        </p:nvGrpSpPr>
        <p:grpSpPr>
          <a:xfrm>
            <a:off x="519108" y="3368616"/>
            <a:ext cx="6788963" cy="923330"/>
            <a:chOff x="744853" y="3582800"/>
            <a:chExt cx="6788963" cy="923330"/>
          </a:xfrm>
        </p:grpSpPr>
        <mc:AlternateContent xmlns:mc="http://schemas.openxmlformats.org/markup-compatibility/2006" xmlns:a14="http://schemas.microsoft.com/office/drawing/2010/main">
          <mc:Choice Requires="a14">
            <p:sp>
              <p:nvSpPr>
                <p:cNvPr id="11" name="TextBox 10"/>
                <p:cNvSpPr txBox="1"/>
                <p:nvPr/>
              </p:nvSpPr>
              <p:spPr>
                <a:xfrm>
                  <a:off x="1643763" y="3582800"/>
                  <a:ext cx="5890053" cy="923330"/>
                </a:xfrm>
                <a:prstGeom prst="rect">
                  <a:avLst/>
                </a:prstGeom>
                <a:noFill/>
              </p:spPr>
              <p:txBody>
                <a:bodyPr wrap="square" rtlCol="0">
                  <a:spAutoFit/>
                </a:bodyPr>
                <a:lstStyle/>
                <a:p>
                  <a:r>
                    <a:rPr lang="en-US" altLang="zh-TW" dirty="0" smtClean="0">
                      <a:latin typeface="Cambria Math" pitchFamily="18" charset="0"/>
                      <a:ea typeface="Cambria Math" pitchFamily="18" charset="0"/>
                    </a:rPr>
                    <a:t>Keplerian rotation in the rotating space of the BH.</a:t>
                  </a:r>
                </a:p>
                <a:p>
                  <a14:m>
                    <m:oMath xmlns:m="http://schemas.openxmlformats.org/officeDocument/2006/math">
                      <m:r>
                        <a:rPr lang="en-US" altLang="zh-TW" b="0" i="1" smtClean="0">
                          <a:latin typeface="Cambria Math"/>
                        </a:rPr>
                        <m:t>+</m:t>
                      </m:r>
                      <m:r>
                        <a:rPr lang="zh-TW" altLang="en-US">
                          <a:latin typeface="Cambria Math"/>
                        </a:rPr>
                        <m:t>⁢</m:t>
                      </m:r>
                    </m:oMath>
                  </a14:m>
                  <a:r>
                    <a:rPr lang="en-US" altLang="zh-TW" dirty="0" smtClean="0">
                      <a:latin typeface="Cambria Math" pitchFamily="18" charset="0"/>
                      <a:ea typeface="Cambria Math" pitchFamily="18" charset="0"/>
                    </a:rPr>
                    <a:t> is </a:t>
                  </a:r>
                  <a:r>
                    <a:rPr lang="en-US" altLang="zh-TW" dirty="0" err="1" smtClean="0">
                      <a:latin typeface="Cambria Math" pitchFamily="18" charset="0"/>
                      <a:ea typeface="Cambria Math" pitchFamily="18" charset="0"/>
                    </a:rPr>
                    <a:t>prograde</a:t>
                  </a:r>
                  <a:r>
                    <a:rPr lang="en-US" altLang="zh-TW" dirty="0" smtClean="0">
                      <a:latin typeface="Cambria Math" pitchFamily="18" charset="0"/>
                      <a:ea typeface="Cambria Math" pitchFamily="18" charset="0"/>
                    </a:rPr>
                    <a:t> (in the global coordinate)</a:t>
                  </a:r>
                </a:p>
                <a:p>
                  <a14:m>
                    <m:oMath xmlns:m="http://schemas.openxmlformats.org/officeDocument/2006/math">
                      <m:r>
                        <a:rPr lang="en-US" altLang="zh-TW" b="0" i="1" smtClean="0">
                          <a:latin typeface="Cambria Math"/>
                        </a:rPr>
                        <m:t>−</m:t>
                      </m:r>
                    </m:oMath>
                  </a14:m>
                  <a:r>
                    <a:rPr lang="en-US" altLang="zh-TW" dirty="0" smtClean="0">
                      <a:latin typeface="Cambria Math" pitchFamily="18" charset="0"/>
                      <a:ea typeface="Cambria Math" pitchFamily="18" charset="0"/>
                    </a:rPr>
                    <a:t> is retrograde </a:t>
                  </a:r>
                  <a:r>
                    <a:rPr lang="en-US" altLang="zh-TW" dirty="0">
                      <a:latin typeface="Cambria Math" pitchFamily="18" charset="0"/>
                      <a:ea typeface="Cambria Math" pitchFamily="18" charset="0"/>
                    </a:rPr>
                    <a:t>(in the global coordinate)</a:t>
                  </a:r>
                  <a:endParaRPr lang="en-US" altLang="zh-TW" dirty="0" smtClean="0">
                    <a:latin typeface="Cambria Math" pitchFamily="18" charset="0"/>
                    <a:ea typeface="Cambria Math"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643763" y="3582800"/>
                  <a:ext cx="5890053" cy="923330"/>
                </a:xfrm>
                <a:prstGeom prst="rect">
                  <a:avLst/>
                </a:prstGeom>
                <a:blipFill rotWithShape="1">
                  <a:blip r:embed="rId4"/>
                  <a:stretch>
                    <a:fillRect l="-932" t="-3974" b="-927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744853" y="3716458"/>
                  <a:ext cx="767774" cy="6560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TW" altLang="en-US">
                            <a:latin typeface="Cambria Math"/>
                          </a:rPr>
                          <m:t>±</m:t>
                        </m:r>
                        <m:rad>
                          <m:radPr>
                            <m:degHide m:val="on"/>
                            <m:ctrlPr>
                              <a:rPr lang="zh-TW" altLang="en-US" i="1">
                                <a:latin typeface="Cambria Math"/>
                              </a:rPr>
                            </m:ctrlPr>
                          </m:radPr>
                          <m:deg/>
                          <m:e>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𝑔</m:t>
                                    </m:r>
                                  </m:sub>
                                </m:sSub>
                              </m:num>
                              <m:den>
                                <m:r>
                                  <a:rPr lang="zh-TW" altLang="en-US" i="1">
                                    <a:latin typeface="Cambria Math"/>
                                  </a:rPr>
                                  <m:t>𝑟</m:t>
                                </m:r>
                              </m:den>
                            </m:f>
                          </m:e>
                        </m:rad>
                      </m:oMath>
                    </m:oMathPara>
                  </a14:m>
                  <a:endParaRPr lang="zh-TW" alt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744853" y="3716458"/>
                  <a:ext cx="767774" cy="656013"/>
                </a:xfrm>
                <a:prstGeom prst="rect">
                  <a:avLst/>
                </a:prstGeom>
                <a:blipFill rotWithShape="1">
                  <a:blip r:embed="rId5"/>
                  <a:stretch>
                    <a:fillRect/>
                  </a:stretch>
                </a:blipFill>
              </p:spPr>
              <p:txBody>
                <a:bodyPr/>
                <a:lstStyle/>
                <a:p>
                  <a:r>
                    <a:rPr lang="zh-TW" altLang="en-US">
                      <a:noFill/>
                    </a:rPr>
                    <a:t> </a:t>
                  </a:r>
                </a:p>
              </p:txBody>
            </p:sp>
          </mc:Fallback>
        </mc:AlternateContent>
      </p:grpSp>
      <p:grpSp>
        <p:nvGrpSpPr>
          <p:cNvPr id="20" name="Group 19"/>
          <p:cNvGrpSpPr/>
          <p:nvPr/>
        </p:nvGrpSpPr>
        <p:grpSpPr>
          <a:xfrm>
            <a:off x="425044" y="4578390"/>
            <a:ext cx="8336423" cy="654538"/>
            <a:chOff x="650789" y="4792574"/>
            <a:chExt cx="8336423" cy="654538"/>
          </a:xfrm>
        </p:grpSpPr>
        <p:sp>
          <p:nvSpPr>
            <p:cNvPr id="14" name="TextBox 13"/>
            <p:cNvSpPr txBox="1"/>
            <p:nvPr/>
          </p:nvSpPr>
          <p:spPr>
            <a:xfrm>
              <a:off x="1561419" y="4935177"/>
              <a:ext cx="7425793" cy="369332"/>
            </a:xfrm>
            <a:prstGeom prst="rect">
              <a:avLst/>
            </a:prstGeom>
            <a:noFill/>
          </p:spPr>
          <p:txBody>
            <a:bodyPr wrap="square" rtlCol="0">
              <a:spAutoFit/>
            </a:bodyPr>
            <a:lstStyle/>
            <a:p>
              <a:r>
                <a:rPr lang="en-US" altLang="zh-TW" dirty="0" smtClean="0">
                  <a:latin typeface="Cambria Math" pitchFamily="18" charset="0"/>
                  <a:ea typeface="Cambria Math" pitchFamily="18" charset="0"/>
                </a:rPr>
                <a:t>Comes from the outward </a:t>
              </a:r>
              <a:r>
                <a:rPr lang="en-US" altLang="zh-TW" dirty="0" err="1" smtClean="0">
                  <a:latin typeface="Cambria Math" pitchFamily="18" charset="0"/>
                  <a:ea typeface="Cambria Math" pitchFamily="18" charset="0"/>
                </a:rPr>
                <a:t>contrifugal</a:t>
              </a:r>
              <a:r>
                <a:rPr lang="en-US" altLang="zh-TW" dirty="0" smtClean="0">
                  <a:latin typeface="Cambria Math" pitchFamily="18" charset="0"/>
                  <a:ea typeface="Cambria Math" pitchFamily="18" charset="0"/>
                </a:rPr>
                <a:t> effect due to rotation of space.</a:t>
              </a:r>
            </a:p>
          </p:txBody>
        </p:sp>
        <mc:AlternateContent xmlns:mc="http://schemas.openxmlformats.org/markup-compatibility/2006" xmlns:a14="http://schemas.microsoft.com/office/drawing/2010/main">
          <mc:Choice Requires="a14">
            <p:sp>
              <p:nvSpPr>
                <p:cNvPr id="16" name="Rectangle 15"/>
                <p:cNvSpPr/>
                <p:nvPr/>
              </p:nvSpPr>
              <p:spPr>
                <a:xfrm>
                  <a:off x="650789" y="4792574"/>
                  <a:ext cx="827662" cy="6545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TW" altLang="en-US">
                            <a:latin typeface="Cambria Math"/>
                          </a:rPr>
                          <m:t>−</m:t>
                        </m:r>
                        <m:r>
                          <a:rPr lang="zh-TW" altLang="en-US" i="1">
                            <a:latin typeface="Cambria Math"/>
                          </a:rPr>
                          <m:t>𝑗</m:t>
                        </m:r>
                        <m:r>
                          <a:rPr lang="zh-TW" altLang="en-US">
                            <a:latin typeface="Cambria Math"/>
                          </a:rPr>
                          <m:t>⁢</m:t>
                        </m:r>
                        <m:f>
                          <m:fPr>
                            <m:ctrlPr>
                              <a:rPr lang="zh-TW" altLang="en-US" i="1">
                                <a:latin typeface="Cambria Math"/>
                              </a:rPr>
                            </m:ctrlPr>
                          </m:fPr>
                          <m:num>
                            <m:sSup>
                              <m:sSupPr>
                                <m:ctrlPr>
                                  <a:rPr lang="zh-TW" altLang="en-US" i="1">
                                    <a:latin typeface="Cambria Math"/>
                                  </a:rPr>
                                </m:ctrlPr>
                              </m:sSupPr>
                              <m:e>
                                <m:sSub>
                                  <m:sSubPr>
                                    <m:ctrlPr>
                                      <a:rPr lang="zh-TW" altLang="en-US" i="1">
                                        <a:latin typeface="Cambria Math"/>
                                      </a:rPr>
                                    </m:ctrlPr>
                                  </m:sSubPr>
                                  <m:e>
                                    <m:r>
                                      <a:rPr lang="zh-TW" altLang="en-US" i="1">
                                        <a:latin typeface="Cambria Math"/>
                                      </a:rPr>
                                      <m:t>𝑟</m:t>
                                    </m:r>
                                  </m:e>
                                  <m:sub>
                                    <m:r>
                                      <a:rPr lang="zh-TW" altLang="en-US" i="1">
                                        <a:latin typeface="Cambria Math"/>
                                      </a:rPr>
                                      <m:t>𝑔</m:t>
                                    </m:r>
                                  </m:sub>
                                </m:sSub>
                              </m:e>
                              <m:sup>
                                <m:r>
                                  <a:rPr lang="zh-TW" altLang="en-US">
                                    <a:latin typeface="Cambria Math"/>
                                  </a:rPr>
                                  <m:t>2</m:t>
                                </m:r>
                              </m:sup>
                            </m:sSup>
                          </m:num>
                          <m:den>
                            <m:sSup>
                              <m:sSupPr>
                                <m:ctrlPr>
                                  <a:rPr lang="zh-TW" altLang="en-US" i="1">
                                    <a:latin typeface="Cambria Math"/>
                                  </a:rPr>
                                </m:ctrlPr>
                              </m:sSupPr>
                              <m:e>
                                <m:r>
                                  <a:rPr lang="zh-TW" altLang="en-US" i="1">
                                    <a:latin typeface="Cambria Math"/>
                                  </a:rPr>
                                  <m:t>𝑟</m:t>
                                </m:r>
                              </m:e>
                              <m:sup>
                                <m:r>
                                  <a:rPr lang="zh-TW" altLang="en-US">
                                    <a:latin typeface="Cambria Math"/>
                                  </a:rPr>
                                  <m:t>2</m:t>
                                </m:r>
                              </m:sup>
                            </m:sSup>
                          </m:den>
                        </m:f>
                      </m:oMath>
                    </m:oMathPara>
                  </a14:m>
                  <a:endParaRPr lang="zh-TW" alt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650789" y="4792574"/>
                  <a:ext cx="827662" cy="654538"/>
                </a:xfrm>
                <a:prstGeom prst="rect">
                  <a:avLst/>
                </a:prstGeom>
                <a:blipFill rotWithShape="1">
                  <a:blip r:embed="rId6"/>
                  <a:stretch>
                    <a:fillRect/>
                  </a:stretch>
                </a:blipFill>
              </p:spPr>
              <p:txBody>
                <a:bodyPr/>
                <a:lstStyle/>
                <a:p>
                  <a:r>
                    <a:rPr lang="zh-TW" altLang="en-US">
                      <a:noFill/>
                    </a:rPr>
                    <a:t> </a:t>
                  </a:r>
                </a:p>
              </p:txBody>
            </p:sp>
          </mc:Fallback>
        </mc:AlternateContent>
      </p:grpSp>
      <p:grpSp>
        <p:nvGrpSpPr>
          <p:cNvPr id="21" name="Group 20"/>
          <p:cNvGrpSpPr/>
          <p:nvPr/>
        </p:nvGrpSpPr>
        <p:grpSpPr>
          <a:xfrm>
            <a:off x="425044" y="5414670"/>
            <a:ext cx="6113408" cy="776066"/>
            <a:chOff x="650789" y="5628854"/>
            <a:chExt cx="6113408" cy="776066"/>
          </a:xfrm>
        </p:grpSpPr>
        <mc:AlternateContent xmlns:mc="http://schemas.openxmlformats.org/markup-compatibility/2006" xmlns:a14="http://schemas.microsoft.com/office/drawing/2010/main">
          <mc:Choice Requires="a14">
            <p:sp>
              <p:nvSpPr>
                <p:cNvPr id="17" name="Rectangle 16"/>
                <p:cNvSpPr/>
                <p:nvPr/>
              </p:nvSpPr>
              <p:spPr>
                <a:xfrm>
                  <a:off x="650789" y="5696713"/>
                  <a:ext cx="955903" cy="7082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TW" altLang="en-US">
                            <a:latin typeface="Cambria Math"/>
                          </a:rPr>
                          <m:t>−</m:t>
                        </m:r>
                        <m:f>
                          <m:fPr>
                            <m:ctrlPr>
                              <a:rPr lang="zh-TW" altLang="en-US" i="1">
                                <a:latin typeface="Cambria Math"/>
                              </a:rPr>
                            </m:ctrlPr>
                          </m:fPr>
                          <m:num>
                            <m:r>
                              <a:rPr lang="zh-TW" altLang="en-US">
                                <a:latin typeface="Cambria Math"/>
                              </a:rPr>
                              <m:t>2⁢</m:t>
                            </m:r>
                            <m:r>
                              <a:rPr lang="zh-TW" altLang="en-US" i="1">
                                <a:latin typeface="Cambria Math"/>
                              </a:rPr>
                              <m:t>𝑗</m:t>
                            </m:r>
                            <m:r>
                              <a:rPr lang="zh-TW" altLang="en-US">
                                <a:latin typeface="Cambria Math"/>
                              </a:rPr>
                              <m:t>⁢</m:t>
                            </m:r>
                            <m:sSup>
                              <m:sSupPr>
                                <m:ctrlPr>
                                  <a:rPr lang="zh-TW" altLang="en-US" i="1">
                                    <a:latin typeface="Cambria Math"/>
                                  </a:rPr>
                                </m:ctrlPr>
                              </m:sSupPr>
                              <m:e>
                                <m:sSub>
                                  <m:sSubPr>
                                    <m:ctrlPr>
                                      <a:rPr lang="zh-TW" altLang="en-US" i="1">
                                        <a:latin typeface="Cambria Math"/>
                                      </a:rPr>
                                    </m:ctrlPr>
                                  </m:sSubPr>
                                  <m:e>
                                    <m:r>
                                      <a:rPr lang="zh-TW" altLang="en-US" i="1">
                                        <a:latin typeface="Cambria Math"/>
                                      </a:rPr>
                                      <m:t>𝑟</m:t>
                                    </m:r>
                                  </m:e>
                                  <m:sub>
                                    <m:r>
                                      <a:rPr lang="zh-TW" altLang="en-US" i="1">
                                        <a:latin typeface="Cambria Math"/>
                                      </a:rPr>
                                      <m:t>𝑔</m:t>
                                    </m:r>
                                  </m:sub>
                                </m:sSub>
                              </m:e>
                              <m:sup>
                                <m:r>
                                  <a:rPr lang="zh-TW" altLang="en-US">
                                    <a:latin typeface="Cambria Math"/>
                                  </a:rPr>
                                  <m:t>2</m:t>
                                </m:r>
                              </m:sup>
                            </m:sSup>
                          </m:num>
                          <m:den>
                            <m:r>
                              <a:rPr lang="zh-TW" altLang="en-US" i="1">
                                <a:latin typeface="Cambria Math"/>
                              </a:rPr>
                              <m:t>𝑟</m:t>
                            </m:r>
                            <m:r>
                              <a:rPr lang="zh-TW" altLang="en-US">
                                <a:latin typeface="Cambria Math"/>
                              </a:rPr>
                              <m:t>⁢</m:t>
                            </m:r>
                            <m:rad>
                              <m:radPr>
                                <m:degHide m:val="on"/>
                                <m:ctrlPr>
                                  <a:rPr lang="zh-TW" altLang="en-US" i="1">
                                    <a:latin typeface="Cambria Math"/>
                                  </a:rPr>
                                </m:ctrlPr>
                              </m:radPr>
                              <m:deg/>
                              <m:e>
                                <m:r>
                                  <a:rPr lang="zh-TW" altLang="en-US" i="1">
                                    <a:latin typeface="Cambria Math"/>
                                  </a:rPr>
                                  <m:t>𝛥</m:t>
                                </m:r>
                              </m:e>
                            </m:rad>
                          </m:den>
                        </m:f>
                      </m:oMath>
                    </m:oMathPara>
                  </a14:m>
                  <a:endParaRPr lang="zh-TW" alt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650789" y="5696713"/>
                  <a:ext cx="955903" cy="708207"/>
                </a:xfrm>
                <a:prstGeom prst="rect">
                  <a:avLst/>
                </a:prstGeom>
                <a:blipFill rotWithShape="1">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643763" y="5628854"/>
                  <a:ext cx="5120434" cy="774379"/>
                </a:xfrm>
                <a:prstGeom prst="rect">
                  <a:avLst/>
                </a:prstGeom>
                <a:noFill/>
              </p:spPr>
              <p:txBody>
                <a:bodyPr wrap="square" rtlCol="0">
                  <a:spAutoFit/>
                </a:bodyPr>
                <a:lstStyle/>
                <a:p>
                  <a:r>
                    <a:rPr lang="en-US" altLang="zh-TW" dirty="0" smtClean="0">
                      <a:latin typeface="Cambria Math" pitchFamily="18" charset="0"/>
                      <a:ea typeface="Cambria Math" pitchFamily="18" charset="0"/>
                    </a:rPr>
                    <a:t>Because we measure </a:t>
                  </a:r>
                  <a14:m>
                    <m:oMath xmlns:m="http://schemas.openxmlformats.org/officeDocument/2006/math">
                      <m:sSubSup>
                        <m:sSubSupPr>
                          <m:ctrlPr>
                            <a:rPr lang="zh-TW" altLang="en-US" i="1">
                              <a:latin typeface="Cambria Math"/>
                            </a:rPr>
                          </m:ctrlPr>
                        </m:sSubSupPr>
                        <m:e>
                          <m:r>
                            <a:rPr lang="zh-TW" altLang="en-US" i="1">
                              <a:latin typeface="Cambria Math"/>
                            </a:rPr>
                            <m:t>𝑉</m:t>
                          </m:r>
                        </m:e>
                        <m:sub>
                          <m:r>
                            <m:rPr>
                              <m:sty m:val="p"/>
                            </m:rPr>
                            <a:rPr lang="zh-TW" altLang="en-US">
                              <a:latin typeface="Cambria Math"/>
                            </a:rPr>
                            <m:t>orb</m:t>
                          </m:r>
                          <m:r>
                            <a:rPr lang="zh-TW" altLang="en-US">
                              <a:latin typeface="Cambria Math"/>
                            </a:rPr>
                            <m:t>,</m:t>
                          </m:r>
                          <m:r>
                            <m:rPr>
                              <m:sty m:val="p"/>
                            </m:rPr>
                            <a:rPr lang="zh-TW" altLang="en-US">
                              <a:latin typeface="Cambria Math"/>
                            </a:rPr>
                            <m:t>BL</m:t>
                          </m:r>
                        </m:sub>
                        <m:sup>
                          <m:acc>
                            <m:accPr>
                              <m:chr m:val="̂"/>
                              <m:ctrlPr>
                                <a:rPr lang="zh-TW" altLang="en-US" i="1">
                                  <a:latin typeface="Cambria Math"/>
                                </a:rPr>
                              </m:ctrlPr>
                            </m:accPr>
                            <m:e>
                              <m:r>
                                <a:rPr lang="zh-TW" altLang="en-US" i="1">
                                  <a:latin typeface="Cambria Math"/>
                                </a:rPr>
                                <m:t>𝜙</m:t>
                              </m:r>
                            </m:e>
                          </m:acc>
                        </m:sup>
                      </m:sSubSup>
                    </m:oMath>
                  </a14:m>
                  <a:r>
                    <a:rPr lang="en-US" altLang="zh-TW" dirty="0" smtClean="0">
                      <a:latin typeface="Cambria Math" pitchFamily="18" charset="0"/>
                      <a:ea typeface="Cambria Math" pitchFamily="18" charset="0"/>
                    </a:rPr>
                    <a:t> in the rotating frame, so the velocity of the metric must be subtracted off.</a:t>
                  </a:r>
                </a:p>
              </p:txBody>
            </p:sp>
          </mc:Choice>
          <mc:Fallback xmlns="">
            <p:sp>
              <p:nvSpPr>
                <p:cNvPr id="18" name="TextBox 17"/>
                <p:cNvSpPr txBox="1">
                  <a:spLocks noRot="1" noChangeAspect="1" noMove="1" noResize="1" noEditPoints="1" noAdjustHandles="1" noChangeArrowheads="1" noChangeShapeType="1" noTextEdit="1"/>
                </p:cNvSpPr>
                <p:nvPr/>
              </p:nvSpPr>
              <p:spPr>
                <a:xfrm>
                  <a:off x="1643763" y="5628854"/>
                  <a:ext cx="5120434" cy="774379"/>
                </a:xfrm>
                <a:prstGeom prst="rect">
                  <a:avLst/>
                </a:prstGeom>
                <a:blipFill rotWithShape="1">
                  <a:blip r:embed="rId8"/>
                  <a:stretch>
                    <a:fillRect l="-1071" r="-1786" b="-11024"/>
                  </a:stretch>
                </a:blipFill>
              </p:spPr>
              <p:txBody>
                <a:bodyPr/>
                <a:lstStyle/>
                <a:p>
                  <a:r>
                    <a:rPr lang="zh-TW" altLang="en-US">
                      <a:noFill/>
                    </a:rPr>
                    <a:t> </a:t>
                  </a:r>
                </a:p>
              </p:txBody>
            </p:sp>
          </mc:Fallback>
        </mc:AlternateContent>
      </p:grpSp>
    </p:spTree>
    <p:extLst>
      <p:ext uri="{BB962C8B-B14F-4D97-AF65-F5344CB8AC3E}">
        <p14:creationId xmlns:p14="http://schemas.microsoft.com/office/powerpoint/2010/main" val="21512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altLang="zh-TW" dirty="0" smtClean="0"/>
              <a:t>A note on </a:t>
            </a:r>
            <a:r>
              <a:rPr lang="en-US" altLang="zh-TW" dirty="0" err="1" smtClean="0"/>
              <a:t>prograde</a:t>
            </a:r>
            <a:r>
              <a:rPr lang="en-US" altLang="zh-TW" dirty="0" smtClean="0"/>
              <a:t> and retrograde</a:t>
            </a:r>
            <a:endParaRPr lang="zh-TW" altLang="en-US" dirty="0"/>
          </a:p>
        </p:txBody>
      </p:sp>
      <mc:AlternateContent xmlns:mc="http://schemas.openxmlformats.org/markup-compatibility/2006" xmlns:a14="http://schemas.microsoft.com/office/drawing/2010/main">
        <mc:Choice Requires="a14">
          <p:sp>
            <p:nvSpPr>
              <p:cNvPr id="3" name="TextBox 2"/>
              <p:cNvSpPr txBox="1"/>
              <p:nvPr/>
            </p:nvSpPr>
            <p:spPr>
              <a:xfrm>
                <a:off x="202116" y="1110386"/>
                <a:ext cx="8704220" cy="789768"/>
              </a:xfrm>
              <a:prstGeom prst="rect">
                <a:avLst/>
              </a:prstGeom>
              <a:noFill/>
            </p:spPr>
            <p:txBody>
              <a:bodyPr wrap="square" rtlCol="0">
                <a:spAutoFit/>
              </a:bodyPr>
              <a:lstStyle/>
              <a:p>
                <a14:m>
                  <m:oMath xmlns:m="http://schemas.openxmlformats.org/officeDocument/2006/math">
                    <m:r>
                      <a:rPr lang="zh-TW" altLang="en-US" i="1" smtClean="0">
                        <a:latin typeface="Cambria Math"/>
                      </a:rPr>
                      <m:t>𝑗</m:t>
                    </m:r>
                    <m:r>
                      <a:rPr lang="zh-TW" altLang="en-US">
                        <a:latin typeface="Cambria Math"/>
                      </a:rPr>
                      <m:t>=</m:t>
                    </m:r>
                    <m:f>
                      <m:fPr>
                        <m:ctrlPr>
                          <a:rPr lang="zh-TW" altLang="en-US" i="1">
                            <a:latin typeface="Cambria Math"/>
                          </a:rPr>
                        </m:ctrlPr>
                      </m:fPr>
                      <m:num>
                        <m:r>
                          <a:rPr lang="zh-TW" altLang="en-US" i="1">
                            <a:latin typeface="Cambria Math"/>
                          </a:rPr>
                          <m:t>𝐽</m:t>
                        </m:r>
                      </m:num>
                      <m:den>
                        <m:r>
                          <a:rPr lang="zh-TW" altLang="en-US" i="1">
                            <a:latin typeface="Cambria Math"/>
                          </a:rPr>
                          <m:t>𝐺</m:t>
                        </m:r>
                        <m:r>
                          <a:rPr lang="zh-TW" altLang="en-US">
                            <a:latin typeface="Cambria Math"/>
                          </a:rPr>
                          <m:t>⁢</m:t>
                        </m:r>
                        <m:f>
                          <m:fPr>
                            <m:type m:val="lin"/>
                            <m:ctrlPr>
                              <a:rPr lang="zh-TW" altLang="en-US" i="1">
                                <a:latin typeface="Cambria Math"/>
                              </a:rPr>
                            </m:ctrlPr>
                          </m:fPr>
                          <m:num>
                            <m:sSup>
                              <m:sSupPr>
                                <m:ctrlPr>
                                  <a:rPr lang="zh-TW" altLang="en-US" i="1">
                                    <a:latin typeface="Cambria Math"/>
                                  </a:rPr>
                                </m:ctrlPr>
                              </m:sSupPr>
                              <m:e>
                                <m:r>
                                  <a:rPr lang="zh-TW" altLang="en-US" i="1">
                                    <a:latin typeface="Cambria Math"/>
                                  </a:rPr>
                                  <m:t>𝑀</m:t>
                                </m:r>
                              </m:e>
                              <m:sup>
                                <m:r>
                                  <a:rPr lang="zh-TW" altLang="en-US">
                                    <a:latin typeface="Cambria Math"/>
                                  </a:rPr>
                                  <m:t>2</m:t>
                                </m:r>
                              </m:sup>
                            </m:sSup>
                          </m:num>
                          <m:den>
                            <m:r>
                              <a:rPr lang="zh-TW" altLang="en-US" i="1">
                                <a:latin typeface="Cambria Math"/>
                              </a:rPr>
                              <m:t>𝑐</m:t>
                            </m:r>
                          </m:den>
                        </m:f>
                      </m:den>
                    </m:f>
                  </m:oMath>
                </a14:m>
                <a:r>
                  <a:rPr lang="zh-TW" altLang="en-US" dirty="0" smtClean="0"/>
                  <a:t> </a:t>
                </a:r>
                <a:r>
                  <a:rPr lang="en-US" altLang="zh-TW" dirty="0" smtClean="0"/>
                  <a:t>is the dimensionless angular momentum parameter (</a:t>
                </a:r>
                <a14:m>
                  <m:oMath xmlns:m="http://schemas.openxmlformats.org/officeDocument/2006/math">
                    <m:r>
                      <a:rPr lang="zh-TW" altLang="en-US">
                        <a:latin typeface="Cambria Math"/>
                      </a:rPr>
                      <m:t>−1≤</m:t>
                    </m:r>
                    <m:r>
                      <a:rPr lang="zh-TW" altLang="en-US" i="1">
                        <a:latin typeface="Cambria Math"/>
                      </a:rPr>
                      <m:t>𝑗</m:t>
                    </m:r>
                    <m:r>
                      <a:rPr lang="zh-TW" altLang="en-US">
                        <a:latin typeface="Cambria Math"/>
                      </a:rPr>
                      <m:t>≤1</m:t>
                    </m:r>
                  </m:oMath>
                </a14:m>
                <a:r>
                  <a:rPr lang="en-US" altLang="zh-TW" dirty="0" smtClean="0"/>
                  <a:t>) that measures how much angular momentum J the BH has relative to its maximum value.</a:t>
                </a:r>
                <a:endParaRPr lang="zh-TW" alt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202116" y="1110386"/>
                <a:ext cx="8704220" cy="789768"/>
              </a:xfrm>
              <a:prstGeom prst="rect">
                <a:avLst/>
              </a:prstGeom>
              <a:blipFill rotWithShape="1">
                <a:blip r:embed="rId2"/>
                <a:stretch>
                  <a:fillRect l="-560" t="-8462" r="-560" b="-26923"/>
                </a:stretch>
              </a:blipFill>
            </p:spPr>
            <p:txBody>
              <a:bodyPr/>
              <a:lstStyle/>
              <a:p>
                <a:r>
                  <a:rPr lang="zh-TW" altLang="en-US">
                    <a:noFill/>
                  </a:rPr>
                  <a:t> </a:t>
                </a:r>
              </a:p>
            </p:txBody>
          </p:sp>
        </mc:Fallback>
      </mc:AlternateContent>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60857"/>
            <a:ext cx="9144000" cy="3526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519108" y="2052434"/>
            <a:ext cx="6788963" cy="923330"/>
            <a:chOff x="744853" y="3582800"/>
            <a:chExt cx="6788963" cy="923330"/>
          </a:xfrm>
        </p:grpSpPr>
        <mc:AlternateContent xmlns:mc="http://schemas.openxmlformats.org/markup-compatibility/2006" xmlns:a14="http://schemas.microsoft.com/office/drawing/2010/main">
          <mc:Choice Requires="a14">
            <p:sp>
              <p:nvSpPr>
                <p:cNvPr id="7" name="TextBox 6"/>
                <p:cNvSpPr txBox="1"/>
                <p:nvPr/>
              </p:nvSpPr>
              <p:spPr>
                <a:xfrm>
                  <a:off x="1643763" y="3582800"/>
                  <a:ext cx="5890053" cy="923330"/>
                </a:xfrm>
                <a:prstGeom prst="rect">
                  <a:avLst/>
                </a:prstGeom>
                <a:noFill/>
              </p:spPr>
              <p:txBody>
                <a:bodyPr wrap="square" rtlCol="0">
                  <a:spAutoFit/>
                </a:bodyPr>
                <a:lstStyle/>
                <a:p>
                  <a:r>
                    <a:rPr lang="en-US" altLang="zh-TW" dirty="0" smtClean="0">
                      <a:latin typeface="Cambria Math" pitchFamily="18" charset="0"/>
                      <a:ea typeface="Cambria Math" pitchFamily="18" charset="0"/>
                    </a:rPr>
                    <a:t>Keplerian rotation in the rotating space of the BH.</a:t>
                  </a:r>
                </a:p>
                <a:p>
                  <a14:m>
                    <m:oMath xmlns:m="http://schemas.openxmlformats.org/officeDocument/2006/math">
                      <m:r>
                        <a:rPr lang="en-US" altLang="zh-TW" b="0" i="1" smtClean="0">
                          <a:latin typeface="Cambria Math"/>
                        </a:rPr>
                        <m:t>+</m:t>
                      </m:r>
                      <m:r>
                        <a:rPr lang="zh-TW" altLang="en-US">
                          <a:latin typeface="Cambria Math"/>
                        </a:rPr>
                        <m:t>⁢</m:t>
                      </m:r>
                    </m:oMath>
                  </a14:m>
                  <a:r>
                    <a:rPr lang="en-US" altLang="zh-TW" dirty="0" smtClean="0">
                      <a:latin typeface="Cambria Math" pitchFamily="18" charset="0"/>
                      <a:ea typeface="Cambria Math" pitchFamily="18" charset="0"/>
                    </a:rPr>
                    <a:t> is </a:t>
                  </a:r>
                  <a:r>
                    <a:rPr lang="en-US" altLang="zh-TW" dirty="0" err="1" smtClean="0">
                      <a:latin typeface="Cambria Math" pitchFamily="18" charset="0"/>
                      <a:ea typeface="Cambria Math" pitchFamily="18" charset="0"/>
                    </a:rPr>
                    <a:t>prograde</a:t>
                  </a:r>
                  <a:r>
                    <a:rPr lang="en-US" altLang="zh-TW" dirty="0" smtClean="0">
                      <a:latin typeface="Cambria Math" pitchFamily="18" charset="0"/>
                      <a:ea typeface="Cambria Math" pitchFamily="18" charset="0"/>
                    </a:rPr>
                    <a:t> (in the global coordinate)</a:t>
                  </a:r>
                </a:p>
                <a:p>
                  <a14:m>
                    <m:oMath xmlns:m="http://schemas.openxmlformats.org/officeDocument/2006/math">
                      <m:r>
                        <a:rPr lang="en-US" altLang="zh-TW" b="0" i="1" smtClean="0">
                          <a:latin typeface="Cambria Math"/>
                        </a:rPr>
                        <m:t>−</m:t>
                      </m:r>
                    </m:oMath>
                  </a14:m>
                  <a:r>
                    <a:rPr lang="en-US" altLang="zh-TW" dirty="0" smtClean="0">
                      <a:latin typeface="Cambria Math" pitchFamily="18" charset="0"/>
                      <a:ea typeface="Cambria Math" pitchFamily="18" charset="0"/>
                    </a:rPr>
                    <a:t> is retrograde </a:t>
                  </a:r>
                  <a:r>
                    <a:rPr lang="en-US" altLang="zh-TW" dirty="0">
                      <a:latin typeface="Cambria Math" pitchFamily="18" charset="0"/>
                      <a:ea typeface="Cambria Math" pitchFamily="18" charset="0"/>
                    </a:rPr>
                    <a:t>(in the global coordinate)</a:t>
                  </a:r>
                  <a:endParaRPr lang="en-US" altLang="zh-TW" dirty="0" smtClean="0">
                    <a:latin typeface="Cambria Math" pitchFamily="18" charset="0"/>
                    <a:ea typeface="Cambria Math"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643763" y="3582800"/>
                  <a:ext cx="5890053" cy="923330"/>
                </a:xfrm>
                <a:prstGeom prst="rect">
                  <a:avLst/>
                </a:prstGeom>
                <a:blipFill rotWithShape="1">
                  <a:blip r:embed="rId4"/>
                  <a:stretch>
                    <a:fillRect l="-932" t="-3974" b="-927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744853" y="3716458"/>
                  <a:ext cx="767774" cy="6560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TW" altLang="en-US">
                            <a:latin typeface="Cambria Math"/>
                          </a:rPr>
                          <m:t>±</m:t>
                        </m:r>
                        <m:rad>
                          <m:radPr>
                            <m:degHide m:val="on"/>
                            <m:ctrlPr>
                              <a:rPr lang="zh-TW" altLang="en-US" i="1">
                                <a:latin typeface="Cambria Math"/>
                              </a:rPr>
                            </m:ctrlPr>
                          </m:radPr>
                          <m:deg/>
                          <m:e>
                            <m:f>
                              <m:fPr>
                                <m:ctrlPr>
                                  <a:rPr lang="zh-TW" altLang="en-US" i="1">
                                    <a:latin typeface="Cambria Math"/>
                                  </a:rPr>
                                </m:ctrlPr>
                              </m:fPr>
                              <m:num>
                                <m:sSub>
                                  <m:sSubPr>
                                    <m:ctrlPr>
                                      <a:rPr lang="zh-TW" altLang="en-US" i="1">
                                        <a:latin typeface="Cambria Math"/>
                                      </a:rPr>
                                    </m:ctrlPr>
                                  </m:sSubPr>
                                  <m:e>
                                    <m:r>
                                      <a:rPr lang="zh-TW" altLang="en-US" i="1">
                                        <a:latin typeface="Cambria Math"/>
                                      </a:rPr>
                                      <m:t>𝑟</m:t>
                                    </m:r>
                                  </m:e>
                                  <m:sub>
                                    <m:r>
                                      <a:rPr lang="zh-TW" altLang="en-US" i="1">
                                        <a:latin typeface="Cambria Math"/>
                                      </a:rPr>
                                      <m:t>𝑔</m:t>
                                    </m:r>
                                  </m:sub>
                                </m:sSub>
                              </m:num>
                              <m:den>
                                <m:r>
                                  <a:rPr lang="zh-TW" altLang="en-US" i="1">
                                    <a:latin typeface="Cambria Math"/>
                                  </a:rPr>
                                  <m:t>𝑟</m:t>
                                </m:r>
                              </m:den>
                            </m:f>
                          </m:e>
                        </m:rad>
                      </m:oMath>
                    </m:oMathPara>
                  </a14:m>
                  <a:endParaRPr lang="zh-TW" altLang="en-US" dirty="0"/>
                </a:p>
              </p:txBody>
            </p:sp>
          </mc:Choice>
          <mc:Fallback xmlns="">
            <p:sp>
              <p:nvSpPr>
                <p:cNvPr id="8" name="Rectangle 7"/>
                <p:cNvSpPr>
                  <a:spLocks noRot="1" noChangeAspect="1" noMove="1" noResize="1" noEditPoints="1" noAdjustHandles="1" noChangeArrowheads="1" noChangeShapeType="1" noTextEdit="1"/>
                </p:cNvSpPr>
                <p:nvPr/>
              </p:nvSpPr>
              <p:spPr>
                <a:xfrm>
                  <a:off x="744853" y="3716458"/>
                  <a:ext cx="767774" cy="656013"/>
                </a:xfrm>
                <a:prstGeom prst="rect">
                  <a:avLst/>
                </a:prstGeom>
                <a:blipFill rotWithShape="1">
                  <a:blip r:embed="rId5"/>
                  <a:stretch>
                    <a:fillRect/>
                  </a:stretch>
                </a:blipFill>
              </p:spPr>
              <p:txBody>
                <a:bodyPr/>
                <a:lstStyle/>
                <a:p>
                  <a:r>
                    <a:rPr lang="zh-TW" altLang="en-US">
                      <a:noFill/>
                    </a:rPr>
                    <a:t> </a:t>
                  </a:r>
                </a:p>
              </p:txBody>
            </p:sp>
          </mc:Fallback>
        </mc:AlternateContent>
      </p:grpSp>
    </p:spTree>
    <p:extLst>
      <p:ext uri="{BB962C8B-B14F-4D97-AF65-F5344CB8AC3E}">
        <p14:creationId xmlns:p14="http://schemas.microsoft.com/office/powerpoint/2010/main" val="2151232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2017642" y="2072499"/>
            <a:ext cx="4835260" cy="3357819"/>
            <a:chOff x="1865806" y="2072499"/>
            <a:chExt cx="4835260" cy="3357819"/>
          </a:xfrm>
        </p:grpSpPr>
        <p:pic>
          <p:nvPicPr>
            <p:cNvPr id="4099" name="Picture 3" descr="G:\Desktop\Black Hole Astrophysics\Textbook circle\10 Ch7.5&amp;7.7\photon orb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806" y="2072499"/>
              <a:ext cx="4835260" cy="335781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2501939" y="4724795"/>
              <a:ext cx="3593766" cy="385808"/>
              <a:chOff x="2995719" y="4928242"/>
              <a:chExt cx="3593766" cy="385808"/>
            </a:xfrm>
          </p:grpSpPr>
          <p:sp>
            <p:nvSpPr>
              <p:cNvPr id="5" name="TextBox 4"/>
              <p:cNvSpPr txBox="1"/>
              <p:nvPr/>
            </p:nvSpPr>
            <p:spPr>
              <a:xfrm>
                <a:off x="5503290" y="4928242"/>
                <a:ext cx="1086195" cy="369332"/>
              </a:xfrm>
              <a:prstGeom prst="rect">
                <a:avLst/>
              </a:prstGeom>
              <a:noFill/>
            </p:spPr>
            <p:txBody>
              <a:bodyPr wrap="none" rtlCol="0">
                <a:spAutoFit/>
              </a:bodyPr>
              <a:lstStyle/>
              <a:p>
                <a:r>
                  <a:rPr lang="en-US" altLang="zh-TW" dirty="0" err="1" smtClean="0">
                    <a:latin typeface="Cambria Math" pitchFamily="18" charset="0"/>
                    <a:ea typeface="Cambria Math" pitchFamily="18" charset="0"/>
                  </a:rPr>
                  <a:t>prograde</a:t>
                </a:r>
                <a:endParaRPr lang="zh-TW" altLang="en-US" dirty="0" smtClean="0">
                  <a:latin typeface="Cambria Math" pitchFamily="18" charset="0"/>
                  <a:ea typeface="Cambria Math" pitchFamily="18" charset="0"/>
                </a:endParaRPr>
              </a:p>
            </p:txBody>
          </p:sp>
          <p:sp>
            <p:nvSpPr>
              <p:cNvPr id="7" name="TextBox 6"/>
              <p:cNvSpPr txBox="1"/>
              <p:nvPr/>
            </p:nvSpPr>
            <p:spPr>
              <a:xfrm>
                <a:off x="3391135" y="4944718"/>
                <a:ext cx="1241494"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retrograde</a:t>
                </a:r>
                <a:endParaRPr lang="zh-TW" altLang="en-US" dirty="0" smtClean="0">
                  <a:latin typeface="Cambria Math" pitchFamily="18" charset="0"/>
                  <a:ea typeface="Cambria Math" pitchFamily="18" charset="0"/>
                </a:endParaRPr>
              </a:p>
            </p:txBody>
          </p:sp>
          <p:cxnSp>
            <p:nvCxnSpPr>
              <p:cNvPr id="8" name="Straight Connector 7"/>
              <p:cNvCxnSpPr/>
              <p:nvPr/>
            </p:nvCxnSpPr>
            <p:spPr>
              <a:xfrm>
                <a:off x="4989034" y="5129384"/>
                <a:ext cx="395416" cy="0"/>
              </a:xfrm>
              <a:prstGeom prst="line">
                <a:avLst/>
              </a:prstGeom>
              <a:ln w="25400">
                <a:solidFill>
                  <a:srgbClr val="0000FF"/>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995719" y="5160966"/>
                <a:ext cx="395416" cy="0"/>
              </a:xfrm>
              <a:prstGeom prst="lin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457200" y="0"/>
            <a:ext cx="8229600" cy="1143000"/>
          </a:xfrm>
        </p:spPr>
        <p:txBody>
          <a:bodyPr/>
          <a:lstStyle/>
          <a:p>
            <a:r>
              <a:rPr lang="en-US" altLang="zh-TW" dirty="0" smtClean="0"/>
              <a:t>The photon orbit</a:t>
            </a:r>
            <a:endParaRPr lang="zh-TW" altLang="en-US" dirty="0"/>
          </a:p>
        </p:txBody>
      </p:sp>
      <mc:AlternateContent xmlns:mc="http://schemas.openxmlformats.org/markup-compatibility/2006" xmlns:a14="http://schemas.microsoft.com/office/drawing/2010/main">
        <mc:Choice Requires="a14">
          <p:sp>
            <p:nvSpPr>
              <p:cNvPr id="4" name="TextBox 3"/>
              <p:cNvSpPr txBox="1"/>
              <p:nvPr/>
            </p:nvSpPr>
            <p:spPr>
              <a:xfrm>
                <a:off x="3911744" y="884990"/>
                <a:ext cx="3930948" cy="8082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𝑟</m:t>
                          </m:r>
                        </m:e>
                        <m:sub>
                          <m:r>
                            <m:rPr>
                              <m:sty m:val="p"/>
                            </m:rPr>
                            <a:rPr lang="zh-TW" altLang="en-US">
                              <a:latin typeface="Cambria Math"/>
                            </a:rPr>
                            <m:t>ph</m:t>
                          </m:r>
                          <m:r>
                            <a:rPr lang="zh-TW" altLang="en-US">
                              <a:latin typeface="Cambria Math"/>
                            </a:rPr>
                            <m:t>,</m:t>
                          </m:r>
                          <m:r>
                            <m:rPr>
                              <m:sty m:val="p"/>
                            </m:rPr>
                            <a:rPr lang="zh-TW" altLang="en-US">
                              <a:latin typeface="Cambria Math"/>
                            </a:rPr>
                            <m:t>BL</m:t>
                          </m:r>
                        </m:sub>
                      </m:sSub>
                      <m:r>
                        <a:rPr lang="zh-TW" altLang="en-US">
                          <a:latin typeface="Cambria Math"/>
                        </a:rPr>
                        <m:t>=2⁢</m:t>
                      </m:r>
                      <m:sSub>
                        <m:sSubPr>
                          <m:ctrlPr>
                            <a:rPr lang="zh-TW" altLang="en-US" i="1">
                              <a:latin typeface="Cambria Math"/>
                            </a:rPr>
                          </m:ctrlPr>
                        </m:sSubPr>
                        <m:e>
                          <m:r>
                            <a:rPr lang="zh-TW" altLang="en-US" i="1">
                              <a:latin typeface="Cambria Math"/>
                            </a:rPr>
                            <m:t>𝑟</m:t>
                          </m:r>
                        </m:e>
                        <m:sub>
                          <m:r>
                            <a:rPr lang="zh-TW" altLang="en-US" i="1">
                              <a:latin typeface="Cambria Math"/>
                            </a:rPr>
                            <m:t>𝑔</m:t>
                          </m:r>
                        </m:sub>
                      </m:sSub>
                      <m:r>
                        <a:rPr lang="zh-TW" altLang="en-US">
                          <a:latin typeface="Cambria Math"/>
                        </a:rPr>
                        <m:t>⁢</m:t>
                      </m:r>
                      <m:d>
                        <m:dPr>
                          <m:ctrlPr>
                            <a:rPr lang="zh-TW" altLang="en-US" i="1">
                              <a:latin typeface="Cambria Math"/>
                            </a:rPr>
                          </m:ctrlPr>
                        </m:dPr>
                        <m:e>
                          <m:r>
                            <a:rPr lang="zh-TW" altLang="en-US">
                              <a:latin typeface="Cambria Math"/>
                            </a:rPr>
                            <m:t>1+</m:t>
                          </m:r>
                          <m:r>
                            <m:rPr>
                              <m:sty m:val="p"/>
                            </m:rPr>
                            <a:rPr lang="zh-TW" altLang="en-US">
                              <a:latin typeface="Cambria Math"/>
                            </a:rPr>
                            <m:t>cos</m:t>
                          </m:r>
                          <m:r>
                            <a:rPr lang="zh-TW" altLang="en-US">
                              <a:latin typeface="Cambria Math"/>
                            </a:rPr>
                            <m:t>⁢</m:t>
                          </m:r>
                          <m:d>
                            <m:dPr>
                              <m:ctrlPr>
                                <a:rPr lang="zh-TW" altLang="en-US" i="1">
                                  <a:latin typeface="Cambria Math"/>
                                </a:rPr>
                              </m:ctrlPr>
                            </m:dPr>
                            <m:e>
                              <m:f>
                                <m:fPr>
                                  <m:ctrlPr>
                                    <a:rPr lang="zh-TW" altLang="en-US" i="1">
                                      <a:latin typeface="Cambria Math"/>
                                    </a:rPr>
                                  </m:ctrlPr>
                                </m:fPr>
                                <m:num>
                                  <m:r>
                                    <a:rPr lang="zh-TW" altLang="en-US">
                                      <a:latin typeface="Cambria Math"/>
                                    </a:rPr>
                                    <m:t>2</m:t>
                                  </m:r>
                                </m:num>
                                <m:den>
                                  <m:r>
                                    <a:rPr lang="zh-TW" altLang="en-US">
                                      <a:latin typeface="Cambria Math"/>
                                    </a:rPr>
                                    <m:t>3</m:t>
                                  </m:r>
                                </m:den>
                              </m:f>
                              <m:r>
                                <a:rPr lang="zh-TW" altLang="en-US">
                                  <a:latin typeface="Cambria Math"/>
                                </a:rPr>
                                <m:t>⁢</m:t>
                              </m:r>
                              <m:sSup>
                                <m:sSupPr>
                                  <m:ctrlPr>
                                    <a:rPr lang="zh-TW" altLang="en-US" i="1">
                                      <a:latin typeface="Cambria Math"/>
                                    </a:rPr>
                                  </m:ctrlPr>
                                </m:sSupPr>
                                <m:e>
                                  <m:r>
                                    <m:rPr>
                                      <m:sty m:val="p"/>
                                    </m:rPr>
                                    <a:rPr lang="zh-TW" altLang="en-US">
                                      <a:latin typeface="Cambria Math"/>
                                    </a:rPr>
                                    <m:t>cos</m:t>
                                  </m:r>
                                </m:e>
                                <m:sup>
                                  <m:r>
                                    <a:rPr lang="zh-TW" altLang="en-US">
                                      <a:latin typeface="Cambria Math"/>
                                    </a:rPr>
                                    <m:t>−1</m:t>
                                  </m:r>
                                </m:sup>
                              </m:sSup>
                              <m:r>
                                <a:rPr lang="zh-TW" altLang="en-US">
                                  <a:latin typeface="Cambria Math"/>
                                </a:rPr>
                                <m:t>⁢</m:t>
                              </m:r>
                              <m:d>
                                <m:dPr>
                                  <m:ctrlPr>
                                    <a:rPr lang="zh-TW" altLang="en-US" i="1">
                                      <a:latin typeface="Cambria Math"/>
                                    </a:rPr>
                                  </m:ctrlPr>
                                </m:dPr>
                                <m:e>
                                  <m:r>
                                    <a:rPr lang="zh-TW" altLang="en-US">
                                      <a:latin typeface="Cambria Math"/>
                                    </a:rPr>
                                    <m:t>∓</m:t>
                                  </m:r>
                                  <m:r>
                                    <a:rPr lang="zh-TW" altLang="en-US" i="1">
                                      <a:latin typeface="Cambria Math"/>
                                    </a:rPr>
                                    <m:t>𝑗</m:t>
                                  </m:r>
                                </m:e>
                              </m:d>
                            </m:e>
                          </m:d>
                        </m:e>
                      </m:d>
                    </m:oMath>
                  </m:oMathPara>
                </a14:m>
                <a:endParaRPr lang="zh-TW" alt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3911744" y="884990"/>
                <a:ext cx="3930948" cy="808235"/>
              </a:xfrm>
              <a:prstGeom prst="rect">
                <a:avLst/>
              </a:prstGeom>
              <a:blipFill rotWithShape="1">
                <a:blip r:embed="rId3"/>
                <a:stretch>
                  <a:fillRect/>
                </a:stretch>
              </a:blipFill>
            </p:spPr>
            <p:txBody>
              <a:bodyPr/>
              <a:lstStyle/>
              <a:p>
                <a:r>
                  <a:rPr lang="zh-TW" altLang="en-US">
                    <a:noFill/>
                  </a:rPr>
                  <a:t> </a:t>
                </a:r>
              </a:p>
            </p:txBody>
          </p:sp>
        </mc:Fallback>
      </mc:AlternateContent>
      <p:grpSp>
        <p:nvGrpSpPr>
          <p:cNvPr id="15" name="Group 14"/>
          <p:cNvGrpSpPr/>
          <p:nvPr/>
        </p:nvGrpSpPr>
        <p:grpSpPr>
          <a:xfrm>
            <a:off x="2613683" y="3130995"/>
            <a:ext cx="1677002" cy="1240825"/>
            <a:chOff x="917917" y="3196281"/>
            <a:chExt cx="1677002" cy="1240825"/>
          </a:xfrm>
        </p:grpSpPr>
        <p:cxnSp>
          <p:nvCxnSpPr>
            <p:cNvPr id="12" name="Straight Arrow Connector 11"/>
            <p:cNvCxnSpPr/>
            <p:nvPr/>
          </p:nvCxnSpPr>
          <p:spPr>
            <a:xfrm flipV="1">
              <a:off x="1837038" y="3196281"/>
              <a:ext cx="757881" cy="96382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17917" y="4160107"/>
              <a:ext cx="1495769" cy="276999"/>
            </a:xfrm>
            <a:prstGeom prst="rect">
              <a:avLst/>
            </a:prstGeom>
            <a:noFill/>
          </p:spPr>
          <p:txBody>
            <a:bodyPr wrap="square" rtlCol="0">
              <a:spAutoFit/>
            </a:bodyPr>
            <a:lstStyle/>
            <a:p>
              <a:r>
                <a:rPr lang="en-US" altLang="zh-TW" sz="1200" dirty="0" smtClean="0">
                  <a:latin typeface="Cambria Math" pitchFamily="18" charset="0"/>
                  <a:ea typeface="Cambria Math" pitchFamily="18" charset="0"/>
                </a:rPr>
                <a:t>Schwarzschild case</a:t>
              </a:r>
              <a:endParaRPr lang="zh-TW" altLang="en-US" sz="1200" dirty="0" smtClean="0">
                <a:latin typeface="Cambria Math" pitchFamily="18" charset="0"/>
                <a:ea typeface="Cambria Math" pitchFamily="18" charset="0"/>
              </a:endParaRPr>
            </a:p>
          </p:txBody>
        </p:sp>
      </p:grpSp>
      <p:grpSp>
        <p:nvGrpSpPr>
          <p:cNvPr id="26" name="Group 25"/>
          <p:cNvGrpSpPr/>
          <p:nvPr/>
        </p:nvGrpSpPr>
        <p:grpSpPr>
          <a:xfrm>
            <a:off x="5391781" y="4507037"/>
            <a:ext cx="3609264" cy="1906130"/>
            <a:chOff x="5459236" y="4507037"/>
            <a:chExt cx="3609264" cy="1906130"/>
          </a:xfrm>
        </p:grpSpPr>
        <p:cxnSp>
          <p:nvCxnSpPr>
            <p:cNvPr id="17" name="Straight Arrow Connector 16"/>
            <p:cNvCxnSpPr>
              <a:stCxn id="18" idx="0"/>
            </p:cNvCxnSpPr>
            <p:nvPr/>
          </p:nvCxnSpPr>
          <p:spPr>
            <a:xfrm flipH="1" flipV="1">
              <a:off x="6740639" y="4507037"/>
              <a:ext cx="523229" cy="9602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5459236" y="5467267"/>
                  <a:ext cx="3609264" cy="945900"/>
                </a:xfrm>
                <a:prstGeom prst="rect">
                  <a:avLst/>
                </a:prstGeom>
                <a:noFill/>
              </p:spPr>
              <p:txBody>
                <a:bodyPr wrap="square" rtlCol="0">
                  <a:spAutoFit/>
                </a:bodyPr>
                <a:lstStyle/>
                <a:p>
                  <a:r>
                    <a:rPr lang="en-US" altLang="zh-TW" dirty="0" err="1" smtClean="0">
                      <a:latin typeface="Cambria Math" pitchFamily="18" charset="0"/>
                      <a:ea typeface="Cambria Math" pitchFamily="18" charset="0"/>
                    </a:rPr>
                    <a:t>Prograde</a:t>
                  </a:r>
                  <a:r>
                    <a:rPr lang="en-US" altLang="zh-TW" dirty="0" smtClean="0">
                      <a:latin typeface="Cambria Math" pitchFamily="18" charset="0"/>
                      <a:ea typeface="Cambria Math" pitchFamily="18" charset="0"/>
                    </a:rPr>
                    <a:t> orbit in j=1 BH gets close to the BH (1</a:t>
                  </a:r>
                  <a:r>
                    <a:rPr lang="zh-TW" altLang="en-US" dirty="0"/>
                    <a:t> </a:t>
                  </a:r>
                  <a14:m>
                    <m:oMath xmlns:m="http://schemas.openxmlformats.org/officeDocument/2006/math">
                      <m:r>
                        <a:rPr lang="zh-TW" altLang="en-US">
                          <a:latin typeface="Cambria Math"/>
                        </a:rPr>
                        <m:t>⁢</m:t>
                      </m:r>
                      <m:sSub>
                        <m:sSubPr>
                          <m:ctrlPr>
                            <a:rPr lang="zh-TW" altLang="en-US" i="1">
                              <a:latin typeface="Cambria Math"/>
                            </a:rPr>
                          </m:ctrlPr>
                        </m:sSubPr>
                        <m:e>
                          <m:r>
                            <a:rPr lang="zh-TW" altLang="en-US" i="1">
                              <a:latin typeface="Cambria Math"/>
                            </a:rPr>
                            <m:t>𝑟</m:t>
                          </m:r>
                        </m:e>
                        <m:sub>
                          <m:r>
                            <a:rPr lang="zh-TW" altLang="en-US" i="1">
                              <a:latin typeface="Cambria Math"/>
                            </a:rPr>
                            <m:t>𝑔</m:t>
                          </m:r>
                        </m:sub>
                      </m:sSub>
                      <m:r>
                        <a:rPr lang="zh-TW" altLang="en-US" i="1">
                          <a:latin typeface="Cambria Math"/>
                        </a:rPr>
                        <m:t> </m:t>
                      </m:r>
                    </m:oMath>
                  </a14:m>
                  <a:r>
                    <a:rPr lang="en-US" altLang="zh-TW" dirty="0" smtClean="0">
                      <a:latin typeface="Cambria Math" pitchFamily="18" charset="0"/>
                      <a:ea typeface="Cambria Math" pitchFamily="18" charset="0"/>
                    </a:rPr>
                    <a:t>) because it is going in the same direction as the BH.</a:t>
                  </a:r>
                  <a:endParaRPr lang="zh-TW" altLang="en-US" dirty="0" smtClean="0">
                    <a:latin typeface="Cambria Math" pitchFamily="18" charset="0"/>
                    <a:ea typeface="Cambria Math"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459236" y="5467267"/>
                  <a:ext cx="3609264" cy="945900"/>
                </a:xfrm>
                <a:prstGeom prst="rect">
                  <a:avLst/>
                </a:prstGeom>
                <a:blipFill rotWithShape="1">
                  <a:blip r:embed="rId4"/>
                  <a:stretch>
                    <a:fillRect l="-1349" t="-3871" r="-2530" b="-9032"/>
                  </a:stretch>
                </a:blipFill>
              </p:spPr>
              <p:txBody>
                <a:bodyPr/>
                <a:lstStyle/>
                <a:p>
                  <a:r>
                    <a:rPr lang="zh-TW" altLang="en-US">
                      <a:noFill/>
                    </a:rPr>
                    <a:t> </a:t>
                  </a:r>
                </a:p>
              </p:txBody>
            </p:sp>
          </mc:Fallback>
        </mc:AlternateContent>
      </p:grpSp>
      <p:grpSp>
        <p:nvGrpSpPr>
          <p:cNvPr id="23" name="Group 22"/>
          <p:cNvGrpSpPr/>
          <p:nvPr/>
        </p:nvGrpSpPr>
        <p:grpSpPr>
          <a:xfrm>
            <a:off x="486218" y="4513277"/>
            <a:ext cx="4043495" cy="1899890"/>
            <a:chOff x="553673" y="4513277"/>
            <a:chExt cx="4043495" cy="1899890"/>
          </a:xfrm>
        </p:grpSpPr>
        <p:cxnSp>
          <p:nvCxnSpPr>
            <p:cNvPr id="24" name="Straight Arrow Connector 23"/>
            <p:cNvCxnSpPr>
              <a:stCxn id="25" idx="0"/>
            </p:cNvCxnSpPr>
            <p:nvPr/>
          </p:nvCxnSpPr>
          <p:spPr>
            <a:xfrm flipH="1" flipV="1">
              <a:off x="2236935" y="4513277"/>
              <a:ext cx="338486" cy="95399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553673" y="5467267"/>
                  <a:ext cx="4043495" cy="945900"/>
                </a:xfrm>
                <a:prstGeom prst="rect">
                  <a:avLst/>
                </a:prstGeom>
                <a:noFill/>
              </p:spPr>
              <p:txBody>
                <a:bodyPr wrap="square" rtlCol="0">
                  <a:spAutoFit/>
                </a:bodyPr>
                <a:lstStyle/>
                <a:p>
                  <a:r>
                    <a:rPr lang="en-US" altLang="zh-TW" dirty="0" smtClean="0">
                      <a:latin typeface="Cambria Math" pitchFamily="18" charset="0"/>
                      <a:ea typeface="Cambria Math" pitchFamily="18" charset="0"/>
                    </a:rPr>
                    <a:t>Retrograde orbit in j=-1 BH gets close to the BH (1</a:t>
                  </a:r>
                  <a:r>
                    <a:rPr lang="zh-TW" altLang="en-US" dirty="0"/>
                    <a:t> </a:t>
                  </a:r>
                  <a14:m>
                    <m:oMath xmlns:m="http://schemas.openxmlformats.org/officeDocument/2006/math">
                      <m:r>
                        <a:rPr lang="zh-TW" altLang="en-US">
                          <a:latin typeface="Cambria Math"/>
                        </a:rPr>
                        <m:t>⁢</m:t>
                      </m:r>
                      <m:sSub>
                        <m:sSubPr>
                          <m:ctrlPr>
                            <a:rPr lang="zh-TW" altLang="en-US" i="1">
                              <a:latin typeface="Cambria Math"/>
                            </a:rPr>
                          </m:ctrlPr>
                        </m:sSubPr>
                        <m:e>
                          <m:r>
                            <a:rPr lang="zh-TW" altLang="en-US" i="1">
                              <a:latin typeface="Cambria Math"/>
                            </a:rPr>
                            <m:t>𝑟</m:t>
                          </m:r>
                        </m:e>
                        <m:sub>
                          <m:r>
                            <a:rPr lang="zh-TW" altLang="en-US" i="1">
                              <a:latin typeface="Cambria Math"/>
                            </a:rPr>
                            <m:t>𝑔</m:t>
                          </m:r>
                        </m:sub>
                      </m:sSub>
                      <m:r>
                        <a:rPr lang="zh-TW" altLang="en-US" i="1">
                          <a:latin typeface="Cambria Math"/>
                        </a:rPr>
                        <m:t> </m:t>
                      </m:r>
                    </m:oMath>
                  </a14:m>
                  <a:r>
                    <a:rPr lang="en-US" altLang="zh-TW" dirty="0" smtClean="0">
                      <a:latin typeface="Cambria Math" pitchFamily="18" charset="0"/>
                      <a:ea typeface="Cambria Math" pitchFamily="18" charset="0"/>
                    </a:rPr>
                    <a:t>) because it is also going in the same direction as the BH.</a:t>
                  </a:r>
                  <a:endParaRPr lang="zh-TW" altLang="en-US" dirty="0" smtClean="0">
                    <a:latin typeface="Cambria Math" pitchFamily="18" charset="0"/>
                    <a:ea typeface="Cambria Math" pitchFamily="18"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53673" y="5467267"/>
                  <a:ext cx="4043495" cy="945900"/>
                </a:xfrm>
                <a:prstGeom prst="rect">
                  <a:avLst/>
                </a:prstGeom>
                <a:blipFill rotWithShape="1">
                  <a:blip r:embed="rId5"/>
                  <a:stretch>
                    <a:fillRect l="-1357" t="-3871" r="-1810" b="-9032"/>
                  </a:stretch>
                </a:blipFill>
              </p:spPr>
              <p:txBody>
                <a:bodyPr/>
                <a:lstStyle/>
                <a:p>
                  <a:r>
                    <a:rPr lang="zh-TW" altLang="en-US">
                      <a:noFill/>
                    </a:rPr>
                    <a:t> </a:t>
                  </a:r>
                </a:p>
              </p:txBody>
            </p:sp>
          </mc:Fallback>
        </mc:AlternateContent>
      </p:grpSp>
      <p:grpSp>
        <p:nvGrpSpPr>
          <p:cNvPr id="29" name="Group 28"/>
          <p:cNvGrpSpPr/>
          <p:nvPr/>
        </p:nvGrpSpPr>
        <p:grpSpPr>
          <a:xfrm>
            <a:off x="6569414" y="2488543"/>
            <a:ext cx="2600587" cy="1883277"/>
            <a:chOff x="4973879" y="6079031"/>
            <a:chExt cx="2600587" cy="1883277"/>
          </a:xfrm>
        </p:grpSpPr>
        <p:cxnSp>
          <p:nvCxnSpPr>
            <p:cNvPr id="30" name="Straight Arrow Connector 29"/>
            <p:cNvCxnSpPr>
              <a:stCxn id="31" idx="1"/>
            </p:cNvCxnSpPr>
            <p:nvPr/>
          </p:nvCxnSpPr>
          <p:spPr>
            <a:xfrm flipH="1" flipV="1">
              <a:off x="4973879" y="6079031"/>
              <a:ext cx="485357" cy="113332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5459236" y="6462410"/>
                  <a:ext cx="2115230" cy="1499898"/>
                </a:xfrm>
                <a:prstGeom prst="rect">
                  <a:avLst/>
                </a:prstGeom>
                <a:noFill/>
              </p:spPr>
              <p:txBody>
                <a:bodyPr wrap="square" rtlCol="0">
                  <a:spAutoFit/>
                </a:bodyPr>
                <a:lstStyle/>
                <a:p>
                  <a:r>
                    <a:rPr lang="en-US" altLang="zh-TW" dirty="0" smtClean="0">
                      <a:latin typeface="Cambria Math" pitchFamily="18" charset="0"/>
                      <a:ea typeface="Cambria Math" pitchFamily="18" charset="0"/>
                    </a:rPr>
                    <a:t>Retrograde orbit in j=1 BH is further from the BH (4</a:t>
                  </a:r>
                  <a:r>
                    <a:rPr lang="zh-TW" altLang="en-US" dirty="0" smtClean="0"/>
                    <a:t> </a:t>
                  </a:r>
                  <a14:m>
                    <m:oMath xmlns:m="http://schemas.openxmlformats.org/officeDocument/2006/math">
                      <m:r>
                        <a:rPr lang="zh-TW" altLang="en-US">
                          <a:latin typeface="Cambria Math"/>
                        </a:rPr>
                        <m:t>⁢</m:t>
                      </m:r>
                      <m:sSub>
                        <m:sSubPr>
                          <m:ctrlPr>
                            <a:rPr lang="zh-TW" altLang="en-US" i="1">
                              <a:latin typeface="Cambria Math"/>
                            </a:rPr>
                          </m:ctrlPr>
                        </m:sSubPr>
                        <m:e>
                          <m:r>
                            <a:rPr lang="zh-TW" altLang="en-US" i="1">
                              <a:latin typeface="Cambria Math"/>
                            </a:rPr>
                            <m:t>𝑟</m:t>
                          </m:r>
                        </m:e>
                        <m:sub>
                          <m:r>
                            <a:rPr lang="zh-TW" altLang="en-US" i="1">
                              <a:latin typeface="Cambria Math"/>
                            </a:rPr>
                            <m:t>𝑔</m:t>
                          </m:r>
                        </m:sub>
                      </m:sSub>
                      <m:r>
                        <a:rPr lang="zh-TW" altLang="en-US" i="1">
                          <a:latin typeface="Cambria Math"/>
                        </a:rPr>
                        <m:t> </m:t>
                      </m:r>
                    </m:oMath>
                  </a14:m>
                  <a:r>
                    <a:rPr lang="en-US" altLang="zh-TW" dirty="0" smtClean="0">
                      <a:latin typeface="Cambria Math" pitchFamily="18" charset="0"/>
                      <a:ea typeface="Cambria Math" pitchFamily="18" charset="0"/>
                    </a:rPr>
                    <a:t>) because it is going against the BH.</a:t>
                  </a:r>
                  <a:endParaRPr lang="zh-TW" altLang="en-US" dirty="0" smtClean="0">
                    <a:latin typeface="Cambria Math" pitchFamily="18" charset="0"/>
                    <a:ea typeface="Cambria Math" pitchFamily="18"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5459236" y="6462410"/>
                  <a:ext cx="2115230" cy="1499898"/>
                </a:xfrm>
                <a:prstGeom prst="rect">
                  <a:avLst/>
                </a:prstGeom>
                <a:blipFill rotWithShape="1">
                  <a:blip r:embed="rId6"/>
                  <a:stretch>
                    <a:fillRect l="-2305" t="-2439" r="-1729" b="-5285"/>
                  </a:stretch>
                </a:blipFill>
              </p:spPr>
              <p:txBody>
                <a:bodyPr/>
                <a:lstStyle/>
                <a:p>
                  <a:r>
                    <a:rPr lang="zh-TW" altLang="en-US">
                      <a:noFill/>
                    </a:rPr>
                    <a:t> </a:t>
                  </a:r>
                </a:p>
              </p:txBody>
            </p:sp>
          </mc:Fallback>
        </mc:AlternateContent>
      </p:grpSp>
      <p:grpSp>
        <p:nvGrpSpPr>
          <p:cNvPr id="37" name="Group 36"/>
          <p:cNvGrpSpPr/>
          <p:nvPr/>
        </p:nvGrpSpPr>
        <p:grpSpPr>
          <a:xfrm>
            <a:off x="-9596" y="2424419"/>
            <a:ext cx="2179076" cy="1926592"/>
            <a:chOff x="5355805" y="5889072"/>
            <a:chExt cx="1484397" cy="1926592"/>
          </a:xfrm>
        </p:grpSpPr>
        <p:cxnSp>
          <p:nvCxnSpPr>
            <p:cNvPr id="38" name="Straight Arrow Connector 37"/>
            <p:cNvCxnSpPr>
              <a:stCxn id="39" idx="3"/>
            </p:cNvCxnSpPr>
            <p:nvPr/>
          </p:nvCxnSpPr>
          <p:spPr>
            <a:xfrm flipV="1">
              <a:off x="6736767" y="5889072"/>
              <a:ext cx="103435" cy="117664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p:cNvSpPr txBox="1"/>
                <p:nvPr/>
              </p:nvSpPr>
              <p:spPr>
                <a:xfrm>
                  <a:off x="5355805" y="6315766"/>
                  <a:ext cx="1380962" cy="1499898"/>
                </a:xfrm>
                <a:prstGeom prst="rect">
                  <a:avLst/>
                </a:prstGeom>
                <a:noFill/>
              </p:spPr>
              <p:txBody>
                <a:bodyPr wrap="square" rtlCol="0">
                  <a:spAutoFit/>
                </a:bodyPr>
                <a:lstStyle/>
                <a:p>
                  <a:r>
                    <a:rPr lang="en-US" altLang="zh-TW" dirty="0" err="1" smtClean="0">
                      <a:latin typeface="Cambria Math" pitchFamily="18" charset="0"/>
                      <a:ea typeface="Cambria Math" pitchFamily="18" charset="0"/>
                    </a:rPr>
                    <a:t>Prograde</a:t>
                  </a:r>
                  <a:r>
                    <a:rPr lang="en-US" altLang="zh-TW" dirty="0" smtClean="0">
                      <a:latin typeface="Cambria Math" pitchFamily="18" charset="0"/>
                      <a:ea typeface="Cambria Math" pitchFamily="18" charset="0"/>
                    </a:rPr>
                    <a:t> orbit in j=-1 BH is further from the BH (4</a:t>
                  </a:r>
                  <a:r>
                    <a:rPr lang="zh-TW" altLang="en-US" dirty="0" smtClean="0"/>
                    <a:t> </a:t>
                  </a:r>
                  <a14:m>
                    <m:oMath xmlns:m="http://schemas.openxmlformats.org/officeDocument/2006/math">
                      <m:r>
                        <a:rPr lang="zh-TW" altLang="en-US">
                          <a:latin typeface="Cambria Math"/>
                        </a:rPr>
                        <m:t>⁢</m:t>
                      </m:r>
                      <m:sSub>
                        <m:sSubPr>
                          <m:ctrlPr>
                            <a:rPr lang="zh-TW" altLang="en-US" i="1">
                              <a:latin typeface="Cambria Math"/>
                            </a:rPr>
                          </m:ctrlPr>
                        </m:sSubPr>
                        <m:e>
                          <m:r>
                            <a:rPr lang="zh-TW" altLang="en-US" i="1">
                              <a:latin typeface="Cambria Math"/>
                            </a:rPr>
                            <m:t>𝑟</m:t>
                          </m:r>
                        </m:e>
                        <m:sub>
                          <m:r>
                            <a:rPr lang="zh-TW" altLang="en-US" i="1">
                              <a:latin typeface="Cambria Math"/>
                            </a:rPr>
                            <m:t>𝑔</m:t>
                          </m:r>
                        </m:sub>
                      </m:sSub>
                      <m:r>
                        <a:rPr lang="zh-TW" altLang="en-US" i="1">
                          <a:latin typeface="Cambria Math"/>
                        </a:rPr>
                        <m:t> </m:t>
                      </m:r>
                    </m:oMath>
                  </a14:m>
                  <a:r>
                    <a:rPr lang="en-US" altLang="zh-TW" dirty="0" smtClean="0">
                      <a:latin typeface="Cambria Math" pitchFamily="18" charset="0"/>
                      <a:ea typeface="Cambria Math" pitchFamily="18" charset="0"/>
                    </a:rPr>
                    <a:t>) because it is going against the BH.</a:t>
                  </a:r>
                  <a:endParaRPr lang="zh-TW" altLang="en-US" dirty="0" smtClean="0">
                    <a:latin typeface="Cambria Math" pitchFamily="18" charset="0"/>
                    <a:ea typeface="Cambria Math" pitchFamily="18"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5355805" y="6315766"/>
                  <a:ext cx="1380962" cy="1499898"/>
                </a:xfrm>
                <a:prstGeom prst="rect">
                  <a:avLst/>
                </a:prstGeom>
                <a:blipFill rotWithShape="1">
                  <a:blip r:embed="rId7"/>
                  <a:stretch>
                    <a:fillRect l="-2402" t="-2439" r="-4805" b="-5285"/>
                  </a:stretch>
                </a:blipFill>
              </p:spPr>
              <p:txBody>
                <a:bodyPr/>
                <a:lstStyle/>
                <a:p>
                  <a:r>
                    <a:rPr lang="zh-TW" altLang="en-US">
                      <a:noFill/>
                    </a:rPr>
                    <a:t> </a:t>
                  </a:r>
                </a:p>
              </p:txBody>
            </p:sp>
          </mc:Fallback>
        </mc:AlternateContent>
      </p:grpSp>
      <p:grpSp>
        <p:nvGrpSpPr>
          <p:cNvPr id="4102" name="Group 4101"/>
          <p:cNvGrpSpPr/>
          <p:nvPr/>
        </p:nvGrpSpPr>
        <p:grpSpPr>
          <a:xfrm>
            <a:off x="2507965" y="6413167"/>
            <a:ext cx="4688448" cy="369332"/>
            <a:chOff x="2507965" y="6413167"/>
            <a:chExt cx="4688448" cy="369332"/>
          </a:xfrm>
        </p:grpSpPr>
        <p:sp>
          <p:nvSpPr>
            <p:cNvPr id="44" name="TextBox 43"/>
            <p:cNvSpPr txBox="1"/>
            <p:nvPr/>
          </p:nvSpPr>
          <p:spPr>
            <a:xfrm>
              <a:off x="2947409" y="6413167"/>
              <a:ext cx="3905493"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Orbiting in same direction as BH spin.</a:t>
              </a:r>
              <a:endParaRPr lang="zh-TW" altLang="en-US" dirty="0" smtClean="0">
                <a:latin typeface="Cambria Math" pitchFamily="18" charset="0"/>
                <a:ea typeface="Cambria Math" pitchFamily="18" charset="0"/>
              </a:endParaRPr>
            </a:p>
          </p:txBody>
        </p:sp>
        <p:cxnSp>
          <p:nvCxnSpPr>
            <p:cNvPr id="48" name="Elbow Connector 47"/>
            <p:cNvCxnSpPr>
              <a:stCxn id="25" idx="2"/>
              <a:endCxn id="44" idx="1"/>
            </p:cNvCxnSpPr>
            <p:nvPr/>
          </p:nvCxnSpPr>
          <p:spPr>
            <a:xfrm rot="16200000" flipH="1">
              <a:off x="2635354" y="6285778"/>
              <a:ext cx="184666" cy="439443"/>
            </a:xfrm>
            <a:prstGeom prst="bent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18" idx="2"/>
              <a:endCxn id="44" idx="3"/>
            </p:cNvCxnSpPr>
            <p:nvPr/>
          </p:nvCxnSpPr>
          <p:spPr>
            <a:xfrm rot="5400000">
              <a:off x="6932325" y="6333745"/>
              <a:ext cx="184666" cy="343511"/>
            </a:xfrm>
            <a:prstGeom prst="bent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101" name="Group 4100"/>
          <p:cNvGrpSpPr/>
          <p:nvPr/>
        </p:nvGrpSpPr>
        <p:grpSpPr>
          <a:xfrm>
            <a:off x="1004022" y="1676649"/>
            <a:ext cx="7108365" cy="1195273"/>
            <a:chOff x="1004022" y="1676649"/>
            <a:chExt cx="7108365" cy="1195273"/>
          </a:xfrm>
        </p:grpSpPr>
        <p:sp>
          <p:nvSpPr>
            <p:cNvPr id="59" name="TextBox 58"/>
            <p:cNvSpPr txBox="1"/>
            <p:nvPr/>
          </p:nvSpPr>
          <p:spPr>
            <a:xfrm>
              <a:off x="3013830" y="1676649"/>
              <a:ext cx="2941383"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Orbiting counter to BH spin.</a:t>
              </a:r>
              <a:endParaRPr lang="zh-TW" altLang="en-US" dirty="0" smtClean="0">
                <a:latin typeface="Cambria Math" pitchFamily="18" charset="0"/>
                <a:ea typeface="Cambria Math" pitchFamily="18" charset="0"/>
              </a:endParaRPr>
            </a:p>
          </p:txBody>
        </p:sp>
        <p:cxnSp>
          <p:nvCxnSpPr>
            <p:cNvPr id="63" name="Elbow Connector 62"/>
            <p:cNvCxnSpPr>
              <a:stCxn id="39" idx="0"/>
              <a:endCxn id="59" idx="1"/>
            </p:cNvCxnSpPr>
            <p:nvPr/>
          </p:nvCxnSpPr>
          <p:spPr>
            <a:xfrm rot="5400000" flipH="1" flipV="1">
              <a:off x="1514027" y="1351310"/>
              <a:ext cx="989798" cy="2009808"/>
            </a:xfrm>
            <a:prstGeom prst="bent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97" name="Elbow Connector 4096"/>
            <p:cNvCxnSpPr>
              <a:stCxn id="31" idx="0"/>
              <a:endCxn id="59" idx="3"/>
            </p:cNvCxnSpPr>
            <p:nvPr/>
          </p:nvCxnSpPr>
          <p:spPr>
            <a:xfrm rot="16200000" flipV="1">
              <a:off x="6528497" y="1288032"/>
              <a:ext cx="1010607" cy="2157173"/>
            </a:xfrm>
            <a:prstGeom prst="bent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103" name="Rectangle 4102"/>
              <p:cNvSpPr/>
              <p:nvPr/>
            </p:nvSpPr>
            <p:spPr>
              <a:xfrm>
                <a:off x="775218" y="1040417"/>
                <a:ext cx="3127010" cy="497380"/>
              </a:xfrm>
              <a:prstGeom prst="rect">
                <a:avLst/>
              </a:prstGeom>
            </p:spPr>
            <p:txBody>
              <a:bodyPr wrap="none">
                <a:spAutoFit/>
              </a:bodyPr>
              <a:lstStyle/>
              <a:p>
                <a:r>
                  <a:rPr lang="en-US" altLang="zh-TW" dirty="0" smtClean="0"/>
                  <a:t>Using </a:t>
                </a:r>
                <a14:m>
                  <m:oMath xmlns:m="http://schemas.openxmlformats.org/officeDocument/2006/math">
                    <m:sSubSup>
                      <m:sSubSupPr>
                        <m:ctrlPr>
                          <a:rPr lang="zh-TW" altLang="en-US" i="1">
                            <a:latin typeface="Cambria Math"/>
                          </a:rPr>
                        </m:ctrlPr>
                      </m:sSubSupPr>
                      <m:e>
                        <m:r>
                          <a:rPr lang="zh-TW" altLang="en-US" i="1">
                            <a:latin typeface="Cambria Math"/>
                          </a:rPr>
                          <m:t>𝑉</m:t>
                        </m:r>
                      </m:e>
                      <m:sub>
                        <m:r>
                          <m:rPr>
                            <m:sty m:val="p"/>
                          </m:rPr>
                          <a:rPr lang="zh-TW" altLang="en-US">
                            <a:latin typeface="Cambria Math"/>
                          </a:rPr>
                          <m:t>orb</m:t>
                        </m:r>
                        <m:r>
                          <a:rPr lang="zh-TW" altLang="en-US">
                            <a:latin typeface="Cambria Math"/>
                          </a:rPr>
                          <m:t>,</m:t>
                        </m:r>
                        <m:r>
                          <m:rPr>
                            <m:sty m:val="p"/>
                          </m:rPr>
                          <a:rPr lang="zh-TW" altLang="en-US">
                            <a:latin typeface="Cambria Math"/>
                          </a:rPr>
                          <m:t>BL</m:t>
                        </m:r>
                      </m:sub>
                      <m:sup>
                        <m:acc>
                          <m:accPr>
                            <m:chr m:val="̂"/>
                            <m:ctrlPr>
                              <a:rPr lang="zh-TW" altLang="en-US" i="1">
                                <a:latin typeface="Cambria Math"/>
                              </a:rPr>
                            </m:ctrlPr>
                          </m:accPr>
                          <m:e>
                            <m:r>
                              <a:rPr lang="zh-TW" altLang="en-US" i="1">
                                <a:latin typeface="Cambria Math"/>
                              </a:rPr>
                              <m:t>𝜙</m:t>
                            </m:r>
                          </m:e>
                        </m:acc>
                      </m:sup>
                    </m:sSubSup>
                    <m:r>
                      <a:rPr lang="en-US" altLang="zh-TW" b="0" i="1" smtClean="0">
                        <a:latin typeface="Cambria Math"/>
                      </a:rPr>
                      <m:t>=</m:t>
                    </m:r>
                    <m:r>
                      <a:rPr lang="en-US" altLang="zh-TW" b="0" i="1" smtClean="0">
                        <a:latin typeface="Cambria Math"/>
                      </a:rPr>
                      <m:t>𝑐</m:t>
                    </m:r>
                  </m:oMath>
                </a14:m>
                <a:r>
                  <a:rPr lang="zh-TW" altLang="en-US" dirty="0" smtClean="0"/>
                  <a:t> </a:t>
                </a:r>
                <a:r>
                  <a:rPr lang="en-US" altLang="zh-TW" dirty="0" smtClean="0"/>
                  <a:t>as last week, </a:t>
                </a:r>
                <a:endParaRPr lang="zh-TW" altLang="en-US" dirty="0"/>
              </a:p>
            </p:txBody>
          </p:sp>
        </mc:Choice>
        <mc:Fallback xmlns="">
          <p:sp>
            <p:nvSpPr>
              <p:cNvPr id="4103" name="Rectangle 4102"/>
              <p:cNvSpPr>
                <a:spLocks noRot="1" noChangeAspect="1" noMove="1" noResize="1" noEditPoints="1" noAdjustHandles="1" noChangeArrowheads="1" noChangeShapeType="1" noTextEdit="1"/>
              </p:cNvSpPr>
              <p:nvPr/>
            </p:nvSpPr>
            <p:spPr>
              <a:xfrm>
                <a:off x="775218" y="1040417"/>
                <a:ext cx="3127010" cy="497380"/>
              </a:xfrm>
              <a:prstGeom prst="rect">
                <a:avLst/>
              </a:prstGeom>
              <a:blipFill rotWithShape="1">
                <a:blip r:embed="rId8"/>
                <a:stretch>
                  <a:fillRect l="-1559" r="-780" b="-1234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1512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02"/>
                                        </p:tgtEl>
                                        <p:attrNameLst>
                                          <p:attrName>style.visibility</p:attrName>
                                        </p:attrNameLst>
                                      </p:cBhvr>
                                      <p:to>
                                        <p:strVal val="visible"/>
                                      </p:to>
                                    </p:set>
                                    <p:animEffect transition="in" filter="fade">
                                      <p:cBhvr>
                                        <p:cTn id="27" dur="500"/>
                                        <p:tgtEl>
                                          <p:spTgt spid="410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101"/>
                                        </p:tgtEl>
                                        <p:attrNameLst>
                                          <p:attrName>style.visibility</p:attrName>
                                        </p:attrNameLst>
                                      </p:cBhvr>
                                      <p:to>
                                        <p:strVal val="visible"/>
                                      </p:to>
                                    </p:set>
                                    <p:animEffect transition="in" filter="fade">
                                      <p:cBhvr>
                                        <p:cTn id="42"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542415" y="2745507"/>
            <a:ext cx="5779762" cy="4002256"/>
            <a:chOff x="1565275" y="1620838"/>
            <a:chExt cx="5779762" cy="4002256"/>
          </a:xfrm>
        </p:grpSpPr>
        <p:pic>
          <p:nvPicPr>
            <p:cNvPr id="5122" name="Picture 2" descr="G:\Desktop\Black Hole Astrophysics\Textbook circle\10 Ch7.5&amp;7.7\IS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275" y="1620838"/>
              <a:ext cx="5779762" cy="400225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028529" y="4724795"/>
              <a:ext cx="1086195" cy="369332"/>
            </a:xfrm>
            <a:prstGeom prst="rect">
              <a:avLst/>
            </a:prstGeom>
            <a:noFill/>
          </p:spPr>
          <p:txBody>
            <a:bodyPr wrap="none" rtlCol="0">
              <a:spAutoFit/>
            </a:bodyPr>
            <a:lstStyle/>
            <a:p>
              <a:r>
                <a:rPr lang="en-US" altLang="zh-TW" dirty="0" err="1" smtClean="0">
                  <a:latin typeface="Cambria Math" pitchFamily="18" charset="0"/>
                  <a:ea typeface="Cambria Math" pitchFamily="18" charset="0"/>
                </a:rPr>
                <a:t>prograde</a:t>
              </a:r>
              <a:endParaRPr lang="zh-TW" altLang="en-US" dirty="0" smtClean="0">
                <a:latin typeface="Cambria Math" pitchFamily="18" charset="0"/>
                <a:ea typeface="Cambria Math" pitchFamily="18" charset="0"/>
              </a:endParaRPr>
            </a:p>
          </p:txBody>
        </p:sp>
        <p:sp>
          <p:nvSpPr>
            <p:cNvPr id="10" name="TextBox 9"/>
            <p:cNvSpPr txBox="1"/>
            <p:nvPr/>
          </p:nvSpPr>
          <p:spPr>
            <a:xfrm>
              <a:off x="3072568" y="4741271"/>
              <a:ext cx="1241494"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retrograde</a:t>
              </a:r>
              <a:endParaRPr lang="zh-TW" altLang="en-US" dirty="0" smtClean="0">
                <a:latin typeface="Cambria Math" pitchFamily="18" charset="0"/>
                <a:ea typeface="Cambria Math" pitchFamily="18" charset="0"/>
              </a:endParaRPr>
            </a:p>
          </p:txBody>
        </p:sp>
        <p:cxnSp>
          <p:nvCxnSpPr>
            <p:cNvPr id="11" name="Straight Connector 10"/>
            <p:cNvCxnSpPr/>
            <p:nvPr/>
          </p:nvCxnSpPr>
          <p:spPr>
            <a:xfrm>
              <a:off x="4514273" y="4925937"/>
              <a:ext cx="395416" cy="0"/>
            </a:xfrm>
            <a:prstGeom prst="line">
              <a:avLst/>
            </a:prstGeom>
            <a:ln w="25400">
              <a:solidFill>
                <a:srgbClr val="0000FF"/>
              </a:solidFill>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677152" y="4957519"/>
              <a:ext cx="395416" cy="0"/>
            </a:xfrm>
            <a:prstGeom prst="lin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0"/>
            <a:ext cx="8229600" cy="1143000"/>
          </a:xfrm>
        </p:spPr>
        <p:txBody>
          <a:bodyPr/>
          <a:lstStyle/>
          <a:p>
            <a:r>
              <a:rPr lang="en-US" altLang="zh-TW" dirty="0" smtClean="0"/>
              <a:t>The ISCO</a:t>
            </a:r>
            <a:endParaRPr lang="zh-TW" altLang="en-US" dirty="0"/>
          </a:p>
        </p:txBody>
      </p:sp>
      <p:sp>
        <p:nvSpPr>
          <p:cNvPr id="3" name="TextBox 2"/>
          <p:cNvSpPr txBox="1"/>
          <p:nvPr/>
        </p:nvSpPr>
        <p:spPr>
          <a:xfrm>
            <a:off x="370703" y="861539"/>
            <a:ext cx="8287140"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Following similar but more complicated derivation as last week (again, I was lazy),</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5" name="TextBox 4"/>
              <p:cNvSpPr txBox="1"/>
              <p:nvPr/>
            </p:nvSpPr>
            <p:spPr>
              <a:xfrm>
                <a:off x="2003650" y="2145512"/>
                <a:ext cx="5101909" cy="5307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TW" altLang="en-US" sz="1400" i="1">
                          <a:latin typeface="Cambria Math"/>
                        </a:rPr>
                        <m:t>h</m:t>
                      </m:r>
                      <m:r>
                        <a:rPr lang="zh-TW" altLang="en-US" sz="1400">
                          <a:latin typeface="Cambria Math"/>
                        </a:rPr>
                        <m:t>=3+</m:t>
                      </m:r>
                      <m:rad>
                        <m:radPr>
                          <m:degHide m:val="on"/>
                          <m:ctrlPr>
                            <a:rPr lang="zh-TW" altLang="en-US" sz="1400" i="1">
                              <a:latin typeface="Cambria Math"/>
                            </a:rPr>
                          </m:ctrlPr>
                        </m:radPr>
                        <m:deg/>
                        <m:e>
                          <m:r>
                            <a:rPr lang="zh-TW" altLang="en-US" sz="1400">
                              <a:latin typeface="Cambria Math"/>
                            </a:rPr>
                            <m:t>3+</m:t>
                          </m:r>
                          <m:sSup>
                            <m:sSupPr>
                              <m:ctrlPr>
                                <a:rPr lang="zh-TW" altLang="en-US" sz="1400" i="1">
                                  <a:latin typeface="Cambria Math"/>
                                </a:rPr>
                              </m:ctrlPr>
                            </m:sSupPr>
                            <m:e>
                              <m:r>
                                <a:rPr lang="zh-TW" altLang="en-US" sz="1400" i="1">
                                  <a:latin typeface="Cambria Math"/>
                                </a:rPr>
                                <m:t>𝑗</m:t>
                              </m:r>
                            </m:e>
                            <m:sup>
                              <m:r>
                                <a:rPr lang="zh-TW" altLang="en-US" sz="1400">
                                  <a:latin typeface="Cambria Math"/>
                                </a:rPr>
                                <m:t>2</m:t>
                              </m:r>
                            </m:sup>
                          </m:sSup>
                          <m:r>
                            <a:rPr lang="zh-TW" altLang="en-US" sz="1400">
                              <a:latin typeface="Cambria Math"/>
                            </a:rPr>
                            <m:t>+</m:t>
                          </m:r>
                          <m:sSup>
                            <m:sSupPr>
                              <m:ctrlPr>
                                <a:rPr lang="zh-TW" altLang="en-US" sz="1400" i="1">
                                  <a:latin typeface="Cambria Math"/>
                                </a:rPr>
                              </m:ctrlPr>
                            </m:sSupPr>
                            <m:e>
                              <m:d>
                                <m:dPr>
                                  <m:ctrlPr>
                                    <a:rPr lang="zh-TW" altLang="en-US" sz="1400" i="1">
                                      <a:latin typeface="Cambria Math"/>
                                    </a:rPr>
                                  </m:ctrlPr>
                                </m:dPr>
                                <m:e>
                                  <m:r>
                                    <a:rPr lang="zh-TW" altLang="en-US" sz="1400">
                                      <a:latin typeface="Cambria Math"/>
                                    </a:rPr>
                                    <m:t>1−</m:t>
                                  </m:r>
                                  <m:sSup>
                                    <m:sSupPr>
                                      <m:ctrlPr>
                                        <a:rPr lang="zh-TW" altLang="en-US" sz="1400" i="1">
                                          <a:latin typeface="Cambria Math"/>
                                        </a:rPr>
                                      </m:ctrlPr>
                                    </m:sSupPr>
                                    <m:e>
                                      <m:r>
                                        <a:rPr lang="zh-TW" altLang="en-US" sz="1400" i="1">
                                          <a:latin typeface="Cambria Math"/>
                                        </a:rPr>
                                        <m:t>𝑗</m:t>
                                      </m:r>
                                    </m:e>
                                    <m:sup>
                                      <m:r>
                                        <a:rPr lang="zh-TW" altLang="en-US" sz="1400">
                                          <a:latin typeface="Cambria Math"/>
                                        </a:rPr>
                                        <m:t>2</m:t>
                                      </m:r>
                                    </m:sup>
                                  </m:sSup>
                                </m:e>
                              </m:d>
                            </m:e>
                            <m:sup>
                              <m:f>
                                <m:fPr>
                                  <m:ctrlPr>
                                    <a:rPr lang="zh-TW" altLang="en-US" sz="1400" i="1">
                                      <a:latin typeface="Cambria Math"/>
                                    </a:rPr>
                                  </m:ctrlPr>
                                </m:fPr>
                                <m:num>
                                  <m:r>
                                    <a:rPr lang="zh-TW" altLang="en-US" sz="1400">
                                      <a:latin typeface="Cambria Math"/>
                                    </a:rPr>
                                    <m:t>1</m:t>
                                  </m:r>
                                </m:num>
                                <m:den>
                                  <m:r>
                                    <a:rPr lang="zh-TW" altLang="en-US" sz="1400">
                                      <a:latin typeface="Cambria Math"/>
                                    </a:rPr>
                                    <m:t>3</m:t>
                                  </m:r>
                                </m:den>
                              </m:f>
                            </m:sup>
                          </m:sSup>
                          <m:r>
                            <a:rPr lang="zh-TW" altLang="en-US" sz="1400">
                              <a:latin typeface="Cambria Math"/>
                            </a:rPr>
                            <m:t>⁢</m:t>
                          </m:r>
                          <m:d>
                            <m:dPr>
                              <m:ctrlPr>
                                <a:rPr lang="zh-TW" altLang="en-US" sz="1400" i="1">
                                  <a:latin typeface="Cambria Math"/>
                                </a:rPr>
                              </m:ctrlPr>
                            </m:dPr>
                            <m:e>
                              <m:d>
                                <m:dPr>
                                  <m:ctrlPr>
                                    <a:rPr lang="zh-TW" altLang="en-US" sz="1400" i="1">
                                      <a:latin typeface="Cambria Math"/>
                                    </a:rPr>
                                  </m:ctrlPr>
                                </m:dPr>
                                <m:e>
                                  <m:r>
                                    <a:rPr lang="zh-TW" altLang="en-US" sz="1400">
                                      <a:latin typeface="Cambria Math"/>
                                    </a:rPr>
                                    <m:t>3−</m:t>
                                  </m:r>
                                  <m:r>
                                    <a:rPr lang="zh-TW" altLang="en-US" sz="1400" i="1">
                                      <a:latin typeface="Cambria Math"/>
                                    </a:rPr>
                                    <m:t>𝑗</m:t>
                                  </m:r>
                                </m:e>
                              </m:d>
                              <m:r>
                                <a:rPr lang="zh-TW" altLang="en-US" sz="1400">
                                  <a:latin typeface="Cambria Math"/>
                                </a:rPr>
                                <m:t>⁢</m:t>
                              </m:r>
                              <m:sSup>
                                <m:sSupPr>
                                  <m:ctrlPr>
                                    <a:rPr lang="zh-TW" altLang="en-US" sz="1400" i="1">
                                      <a:latin typeface="Cambria Math"/>
                                    </a:rPr>
                                  </m:ctrlPr>
                                </m:sSupPr>
                                <m:e>
                                  <m:d>
                                    <m:dPr>
                                      <m:ctrlPr>
                                        <a:rPr lang="zh-TW" altLang="en-US" sz="1400" i="1">
                                          <a:latin typeface="Cambria Math"/>
                                        </a:rPr>
                                      </m:ctrlPr>
                                    </m:dPr>
                                    <m:e>
                                      <m:r>
                                        <a:rPr lang="zh-TW" altLang="en-US" sz="1400">
                                          <a:latin typeface="Cambria Math"/>
                                        </a:rPr>
                                        <m:t>1+</m:t>
                                      </m:r>
                                      <m:r>
                                        <a:rPr lang="zh-TW" altLang="en-US" sz="1400" i="1">
                                          <a:latin typeface="Cambria Math"/>
                                        </a:rPr>
                                        <m:t>𝑗</m:t>
                                      </m:r>
                                    </m:e>
                                  </m:d>
                                </m:e>
                                <m:sup>
                                  <m:f>
                                    <m:fPr>
                                      <m:ctrlPr>
                                        <a:rPr lang="zh-TW" altLang="en-US" sz="1400" i="1">
                                          <a:latin typeface="Cambria Math"/>
                                        </a:rPr>
                                      </m:ctrlPr>
                                    </m:fPr>
                                    <m:num>
                                      <m:r>
                                        <a:rPr lang="zh-TW" altLang="en-US" sz="1400">
                                          <a:latin typeface="Cambria Math"/>
                                        </a:rPr>
                                        <m:t>1</m:t>
                                      </m:r>
                                    </m:num>
                                    <m:den>
                                      <m:r>
                                        <a:rPr lang="zh-TW" altLang="en-US" sz="1400">
                                          <a:latin typeface="Cambria Math"/>
                                        </a:rPr>
                                        <m:t>3</m:t>
                                      </m:r>
                                    </m:den>
                                  </m:f>
                                </m:sup>
                              </m:sSup>
                              <m:r>
                                <a:rPr lang="zh-TW" altLang="en-US" sz="1400">
                                  <a:latin typeface="Cambria Math"/>
                                </a:rPr>
                                <m:t>+</m:t>
                              </m:r>
                              <m:d>
                                <m:dPr>
                                  <m:ctrlPr>
                                    <a:rPr lang="zh-TW" altLang="en-US" sz="1400" i="1">
                                      <a:latin typeface="Cambria Math"/>
                                    </a:rPr>
                                  </m:ctrlPr>
                                </m:dPr>
                                <m:e>
                                  <m:r>
                                    <a:rPr lang="zh-TW" altLang="en-US" sz="1400">
                                      <a:latin typeface="Cambria Math"/>
                                    </a:rPr>
                                    <m:t>3+</m:t>
                                  </m:r>
                                  <m:r>
                                    <a:rPr lang="zh-TW" altLang="en-US" sz="1400" i="1">
                                      <a:latin typeface="Cambria Math"/>
                                    </a:rPr>
                                    <m:t>𝑗</m:t>
                                  </m:r>
                                </m:e>
                              </m:d>
                              <m:r>
                                <a:rPr lang="zh-TW" altLang="en-US" sz="1400">
                                  <a:latin typeface="Cambria Math"/>
                                </a:rPr>
                                <m:t>⁢</m:t>
                              </m:r>
                              <m:sSup>
                                <m:sSupPr>
                                  <m:ctrlPr>
                                    <a:rPr lang="zh-TW" altLang="en-US" sz="1400" i="1">
                                      <a:latin typeface="Cambria Math"/>
                                    </a:rPr>
                                  </m:ctrlPr>
                                </m:sSupPr>
                                <m:e>
                                  <m:d>
                                    <m:dPr>
                                      <m:ctrlPr>
                                        <a:rPr lang="zh-TW" altLang="en-US" sz="1400" i="1">
                                          <a:latin typeface="Cambria Math"/>
                                        </a:rPr>
                                      </m:ctrlPr>
                                    </m:dPr>
                                    <m:e>
                                      <m:r>
                                        <a:rPr lang="zh-TW" altLang="en-US" sz="1400">
                                          <a:latin typeface="Cambria Math"/>
                                        </a:rPr>
                                        <m:t>1−</m:t>
                                      </m:r>
                                      <m:r>
                                        <a:rPr lang="zh-TW" altLang="en-US" sz="1400" i="1">
                                          <a:latin typeface="Cambria Math"/>
                                        </a:rPr>
                                        <m:t>𝑗</m:t>
                                      </m:r>
                                    </m:e>
                                  </m:d>
                                </m:e>
                                <m:sup>
                                  <m:f>
                                    <m:fPr>
                                      <m:ctrlPr>
                                        <a:rPr lang="zh-TW" altLang="en-US" sz="1400" i="1">
                                          <a:latin typeface="Cambria Math"/>
                                        </a:rPr>
                                      </m:ctrlPr>
                                    </m:fPr>
                                    <m:num>
                                      <m:r>
                                        <a:rPr lang="zh-TW" altLang="en-US" sz="1400">
                                          <a:latin typeface="Cambria Math"/>
                                        </a:rPr>
                                        <m:t>1</m:t>
                                      </m:r>
                                    </m:num>
                                    <m:den>
                                      <m:r>
                                        <a:rPr lang="zh-TW" altLang="en-US" sz="1400">
                                          <a:latin typeface="Cambria Math"/>
                                        </a:rPr>
                                        <m:t>3</m:t>
                                      </m:r>
                                    </m:den>
                                  </m:f>
                                </m:sup>
                              </m:sSup>
                            </m:e>
                          </m:d>
                        </m:e>
                      </m:rad>
                    </m:oMath>
                  </m:oMathPara>
                </a14:m>
                <a:endParaRPr lang="zh-TW" altLang="en-US" sz="1400" dirty="0"/>
              </a:p>
            </p:txBody>
          </p:sp>
        </mc:Choice>
        <mc:Fallback xmlns="">
          <p:sp>
            <p:nvSpPr>
              <p:cNvPr id="5" name="TextBox 4"/>
              <p:cNvSpPr txBox="1">
                <a:spLocks noRot="1" noChangeAspect="1" noMove="1" noResize="1" noEditPoints="1" noAdjustHandles="1" noChangeArrowheads="1" noChangeShapeType="1" noTextEdit="1"/>
              </p:cNvSpPr>
              <p:nvPr/>
            </p:nvSpPr>
            <p:spPr>
              <a:xfrm>
                <a:off x="2003650" y="2145512"/>
                <a:ext cx="5101909" cy="530723"/>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003650" y="1311817"/>
                <a:ext cx="4319901" cy="8198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sz="1600" i="1" smtClean="0">
                              <a:latin typeface="Cambria Math"/>
                            </a:rPr>
                          </m:ctrlPr>
                        </m:sSubPr>
                        <m:e>
                          <m:r>
                            <a:rPr lang="zh-TW" altLang="en-US" sz="1600" i="1">
                              <a:latin typeface="Cambria Math"/>
                            </a:rPr>
                            <m:t>𝑟</m:t>
                          </m:r>
                        </m:e>
                        <m:sub>
                          <m:r>
                            <m:rPr>
                              <m:sty m:val="p"/>
                            </m:rPr>
                            <a:rPr lang="zh-TW" altLang="en-US" sz="1600">
                              <a:latin typeface="Cambria Math"/>
                            </a:rPr>
                            <m:t>ISCO</m:t>
                          </m:r>
                          <m:r>
                            <a:rPr lang="zh-TW" altLang="en-US" sz="1600">
                              <a:latin typeface="Cambria Math"/>
                            </a:rPr>
                            <m:t>,</m:t>
                          </m:r>
                          <m:r>
                            <m:rPr>
                              <m:sty m:val="p"/>
                            </m:rPr>
                            <a:rPr lang="zh-TW" altLang="en-US" sz="1600">
                              <a:latin typeface="Cambria Math"/>
                            </a:rPr>
                            <m:t>BL</m:t>
                          </m:r>
                        </m:sub>
                      </m:sSub>
                      <m:r>
                        <a:rPr lang="zh-TW" altLang="en-US" sz="1600">
                          <a:latin typeface="Cambria Math"/>
                        </a:rPr>
                        <m:t>=</m:t>
                      </m:r>
                      <m:r>
                        <a:rPr lang="zh-TW" altLang="en-US" sz="1600" i="1">
                          <a:latin typeface="Cambria Math"/>
                        </a:rPr>
                        <m:t>h</m:t>
                      </m:r>
                      <m:r>
                        <a:rPr lang="zh-TW" altLang="en-US" sz="1600">
                          <a:latin typeface="Cambria Math"/>
                        </a:rPr>
                        <m:t>∓</m:t>
                      </m:r>
                      <m:rad>
                        <m:radPr>
                          <m:degHide m:val="on"/>
                          <m:ctrlPr>
                            <a:rPr lang="zh-TW" altLang="en-US" sz="1600" i="1">
                              <a:latin typeface="Cambria Math"/>
                            </a:rPr>
                          </m:ctrlPr>
                        </m:radPr>
                        <m:deg/>
                        <m:e>
                          <m:f>
                            <m:fPr>
                              <m:ctrlPr>
                                <a:rPr lang="zh-TW" altLang="en-US" sz="1600" i="1">
                                  <a:latin typeface="Cambria Math"/>
                                </a:rPr>
                              </m:ctrlPr>
                            </m:fPr>
                            <m:num>
                              <m:r>
                                <a:rPr lang="zh-TW" altLang="en-US" sz="1600">
                                  <a:latin typeface="Cambria Math"/>
                                </a:rPr>
                                <m:t>−</m:t>
                              </m:r>
                              <m:sSup>
                                <m:sSupPr>
                                  <m:ctrlPr>
                                    <a:rPr lang="zh-TW" altLang="en-US" sz="1600" i="1">
                                      <a:latin typeface="Cambria Math"/>
                                    </a:rPr>
                                  </m:ctrlPr>
                                </m:sSupPr>
                                <m:e>
                                  <m:r>
                                    <a:rPr lang="zh-TW" altLang="en-US" sz="1600" i="1">
                                      <a:latin typeface="Cambria Math"/>
                                    </a:rPr>
                                    <m:t>h</m:t>
                                  </m:r>
                                </m:e>
                                <m:sup>
                                  <m:r>
                                    <a:rPr lang="zh-TW" altLang="en-US" sz="1600">
                                      <a:latin typeface="Cambria Math"/>
                                    </a:rPr>
                                    <m:t>3</m:t>
                                  </m:r>
                                </m:sup>
                              </m:sSup>
                              <m:r>
                                <a:rPr lang="zh-TW" altLang="en-US" sz="1600">
                                  <a:latin typeface="Cambria Math"/>
                                </a:rPr>
                                <m:t>+9⁢</m:t>
                              </m:r>
                              <m:sSup>
                                <m:sSupPr>
                                  <m:ctrlPr>
                                    <a:rPr lang="zh-TW" altLang="en-US" sz="1600" i="1">
                                      <a:latin typeface="Cambria Math"/>
                                    </a:rPr>
                                  </m:ctrlPr>
                                </m:sSupPr>
                                <m:e>
                                  <m:r>
                                    <a:rPr lang="zh-TW" altLang="en-US" sz="1600" i="1">
                                      <a:latin typeface="Cambria Math"/>
                                    </a:rPr>
                                    <m:t>h</m:t>
                                  </m:r>
                                </m:e>
                                <m:sup>
                                  <m:r>
                                    <a:rPr lang="zh-TW" altLang="en-US" sz="1600">
                                      <a:latin typeface="Cambria Math"/>
                                    </a:rPr>
                                    <m:t>2</m:t>
                                  </m:r>
                                </m:sup>
                              </m:sSup>
                              <m:r>
                                <a:rPr lang="zh-TW" altLang="en-US" sz="1600">
                                  <a:latin typeface="Cambria Math"/>
                                </a:rPr>
                                <m:t>−3⁢</m:t>
                              </m:r>
                              <m:d>
                                <m:dPr>
                                  <m:ctrlPr>
                                    <a:rPr lang="zh-TW" altLang="en-US" sz="1600" i="1">
                                      <a:latin typeface="Cambria Math"/>
                                    </a:rPr>
                                  </m:ctrlPr>
                                </m:dPr>
                                <m:e>
                                  <m:r>
                                    <a:rPr lang="zh-TW" altLang="en-US" sz="1600">
                                      <a:latin typeface="Cambria Math"/>
                                    </a:rPr>
                                    <m:t>6−</m:t>
                                  </m:r>
                                  <m:sSup>
                                    <m:sSupPr>
                                      <m:ctrlPr>
                                        <a:rPr lang="zh-TW" altLang="en-US" sz="1600" i="1">
                                          <a:latin typeface="Cambria Math"/>
                                        </a:rPr>
                                      </m:ctrlPr>
                                    </m:sSupPr>
                                    <m:e>
                                      <m:r>
                                        <a:rPr lang="zh-TW" altLang="en-US" sz="1600" i="1">
                                          <a:latin typeface="Cambria Math"/>
                                        </a:rPr>
                                        <m:t>𝑗</m:t>
                                      </m:r>
                                    </m:e>
                                    <m:sup>
                                      <m:r>
                                        <a:rPr lang="zh-TW" altLang="en-US" sz="1600">
                                          <a:latin typeface="Cambria Math"/>
                                        </a:rPr>
                                        <m:t>2</m:t>
                                      </m:r>
                                    </m:sup>
                                  </m:sSup>
                                </m:e>
                              </m:d>
                              <m:r>
                                <a:rPr lang="zh-TW" altLang="en-US" sz="1600">
                                  <a:latin typeface="Cambria Math"/>
                                </a:rPr>
                                <m:t>⁢</m:t>
                              </m:r>
                              <m:r>
                                <m:rPr>
                                  <m:sty m:val="p"/>
                                </m:rPr>
                                <a:rPr lang="en-US" altLang="zh-TW" sz="1600" b="0" i="0" smtClean="0">
                                  <a:latin typeface="Cambria Math"/>
                                </a:rPr>
                                <m:t>h</m:t>
                              </m:r>
                              <m:r>
                                <a:rPr lang="zh-TW" altLang="en-US" sz="1600">
                                  <a:latin typeface="Cambria Math"/>
                                </a:rPr>
                                <m:t>+7⁢</m:t>
                              </m:r>
                              <m:sSup>
                                <m:sSupPr>
                                  <m:ctrlPr>
                                    <a:rPr lang="zh-TW" altLang="en-US" sz="1600" i="1">
                                      <a:latin typeface="Cambria Math"/>
                                    </a:rPr>
                                  </m:ctrlPr>
                                </m:sSupPr>
                                <m:e>
                                  <m:r>
                                    <a:rPr lang="zh-TW" altLang="en-US" sz="1600" i="1">
                                      <a:latin typeface="Cambria Math"/>
                                    </a:rPr>
                                    <m:t>𝑗</m:t>
                                  </m:r>
                                </m:e>
                                <m:sup>
                                  <m:r>
                                    <a:rPr lang="zh-TW" altLang="en-US" sz="1600">
                                      <a:latin typeface="Cambria Math"/>
                                    </a:rPr>
                                    <m:t>2</m:t>
                                  </m:r>
                                </m:sup>
                              </m:sSup>
                            </m:num>
                            <m:den>
                              <m:r>
                                <a:rPr lang="zh-TW" altLang="en-US" sz="1600" i="1">
                                  <a:latin typeface="Cambria Math"/>
                                </a:rPr>
                                <m:t>h</m:t>
                              </m:r>
                              <m:r>
                                <a:rPr lang="zh-TW" altLang="en-US" sz="1600">
                                  <a:latin typeface="Cambria Math"/>
                                </a:rPr>
                                <m:t>−3</m:t>
                              </m:r>
                            </m:den>
                          </m:f>
                        </m:e>
                      </m:rad>
                    </m:oMath>
                  </m:oMathPara>
                </a14:m>
                <a:endParaRPr lang="zh-TW" alt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2003650" y="1311817"/>
                <a:ext cx="4319901" cy="819840"/>
              </a:xfrm>
              <a:prstGeom prst="rect">
                <a:avLst/>
              </a:prstGeom>
              <a:blipFill rotWithShape="1">
                <a:blip r:embed="rId4"/>
                <a:stretch>
                  <a:fillRect/>
                </a:stretch>
              </a:blipFill>
            </p:spPr>
            <p:txBody>
              <a:bodyPr/>
              <a:lstStyle/>
              <a:p>
                <a:r>
                  <a:rPr lang="zh-TW" altLang="en-US">
                    <a:noFill/>
                  </a:rPr>
                  <a:t> </a:t>
                </a:r>
              </a:p>
            </p:txBody>
          </p:sp>
        </mc:Fallback>
      </mc:AlternateContent>
      <p:grpSp>
        <p:nvGrpSpPr>
          <p:cNvPr id="14" name="Group 13"/>
          <p:cNvGrpSpPr/>
          <p:nvPr/>
        </p:nvGrpSpPr>
        <p:grpSpPr>
          <a:xfrm>
            <a:off x="2578232" y="4330170"/>
            <a:ext cx="1677002" cy="1240825"/>
            <a:chOff x="917917" y="3196281"/>
            <a:chExt cx="1677002" cy="1240825"/>
          </a:xfrm>
        </p:grpSpPr>
        <p:cxnSp>
          <p:nvCxnSpPr>
            <p:cNvPr id="15" name="Straight Arrow Connector 14"/>
            <p:cNvCxnSpPr/>
            <p:nvPr/>
          </p:nvCxnSpPr>
          <p:spPr>
            <a:xfrm flipV="1">
              <a:off x="1837038" y="3196281"/>
              <a:ext cx="757881" cy="96382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17917" y="4160107"/>
              <a:ext cx="1495769" cy="276999"/>
            </a:xfrm>
            <a:prstGeom prst="rect">
              <a:avLst/>
            </a:prstGeom>
            <a:noFill/>
          </p:spPr>
          <p:txBody>
            <a:bodyPr wrap="square" rtlCol="0">
              <a:spAutoFit/>
            </a:bodyPr>
            <a:lstStyle/>
            <a:p>
              <a:r>
                <a:rPr lang="en-US" altLang="zh-TW" sz="1200" dirty="0" smtClean="0">
                  <a:latin typeface="Cambria Math" pitchFamily="18" charset="0"/>
                  <a:ea typeface="Cambria Math" pitchFamily="18" charset="0"/>
                </a:rPr>
                <a:t>Schwarzschild case</a:t>
              </a:r>
              <a:endParaRPr lang="zh-TW" altLang="en-US" sz="1200" dirty="0" smtClean="0">
                <a:latin typeface="Cambria Math" pitchFamily="18" charset="0"/>
                <a:ea typeface="Cambria Math" pitchFamily="18" charset="0"/>
              </a:endParaRPr>
            </a:p>
          </p:txBody>
        </p:sp>
      </p:grpSp>
      <p:grpSp>
        <p:nvGrpSpPr>
          <p:cNvPr id="17" name="Group 16"/>
          <p:cNvGrpSpPr/>
          <p:nvPr/>
        </p:nvGrpSpPr>
        <p:grpSpPr>
          <a:xfrm>
            <a:off x="6583272" y="3427821"/>
            <a:ext cx="2380619" cy="2606309"/>
            <a:chOff x="6650727" y="3427821"/>
            <a:chExt cx="2380619" cy="2606309"/>
          </a:xfrm>
        </p:grpSpPr>
        <p:cxnSp>
          <p:nvCxnSpPr>
            <p:cNvPr id="18" name="Straight Arrow Connector 17"/>
            <p:cNvCxnSpPr>
              <a:stCxn id="19" idx="2"/>
            </p:cNvCxnSpPr>
            <p:nvPr/>
          </p:nvCxnSpPr>
          <p:spPr>
            <a:xfrm flipH="1">
              <a:off x="7173014" y="4927719"/>
              <a:ext cx="668023" cy="110641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6650727" y="3427821"/>
                  <a:ext cx="2380619" cy="1499898"/>
                </a:xfrm>
                <a:prstGeom prst="rect">
                  <a:avLst/>
                </a:prstGeom>
                <a:noFill/>
              </p:spPr>
              <p:txBody>
                <a:bodyPr wrap="square" rtlCol="0">
                  <a:spAutoFit/>
                </a:bodyPr>
                <a:lstStyle/>
                <a:p>
                  <a:r>
                    <a:rPr lang="en-US" altLang="zh-TW" dirty="0" err="1" smtClean="0">
                      <a:latin typeface="Cambria Math" pitchFamily="18" charset="0"/>
                      <a:ea typeface="Cambria Math" pitchFamily="18" charset="0"/>
                    </a:rPr>
                    <a:t>Prograde</a:t>
                  </a:r>
                  <a:r>
                    <a:rPr lang="en-US" altLang="zh-TW" dirty="0" smtClean="0">
                      <a:latin typeface="Cambria Math" pitchFamily="18" charset="0"/>
                      <a:ea typeface="Cambria Math" pitchFamily="18" charset="0"/>
                    </a:rPr>
                    <a:t> orbit in j=1 BH gets close to the BH (1</a:t>
                  </a:r>
                  <a:r>
                    <a:rPr lang="zh-TW" altLang="en-US" dirty="0"/>
                    <a:t> </a:t>
                  </a:r>
                  <a14:m>
                    <m:oMath xmlns:m="http://schemas.openxmlformats.org/officeDocument/2006/math">
                      <m:r>
                        <a:rPr lang="zh-TW" altLang="en-US">
                          <a:latin typeface="Cambria Math"/>
                        </a:rPr>
                        <m:t>⁢</m:t>
                      </m:r>
                      <m:sSub>
                        <m:sSubPr>
                          <m:ctrlPr>
                            <a:rPr lang="zh-TW" altLang="en-US" i="1">
                              <a:latin typeface="Cambria Math"/>
                            </a:rPr>
                          </m:ctrlPr>
                        </m:sSubPr>
                        <m:e>
                          <m:r>
                            <a:rPr lang="zh-TW" altLang="en-US" i="1">
                              <a:latin typeface="Cambria Math"/>
                            </a:rPr>
                            <m:t>𝑟</m:t>
                          </m:r>
                        </m:e>
                        <m:sub>
                          <m:r>
                            <a:rPr lang="zh-TW" altLang="en-US" i="1">
                              <a:latin typeface="Cambria Math"/>
                            </a:rPr>
                            <m:t>𝑔</m:t>
                          </m:r>
                        </m:sub>
                      </m:sSub>
                      <m:r>
                        <a:rPr lang="zh-TW" altLang="en-US" i="1">
                          <a:latin typeface="Cambria Math"/>
                        </a:rPr>
                        <m:t> </m:t>
                      </m:r>
                    </m:oMath>
                  </a14:m>
                  <a:r>
                    <a:rPr lang="en-US" altLang="zh-TW" dirty="0" smtClean="0">
                      <a:latin typeface="Cambria Math" pitchFamily="18" charset="0"/>
                      <a:ea typeface="Cambria Math" pitchFamily="18" charset="0"/>
                    </a:rPr>
                    <a:t>) because it is going in the same direction as the BH.</a:t>
                  </a:r>
                  <a:endParaRPr lang="zh-TW" altLang="en-US" dirty="0" smtClean="0">
                    <a:latin typeface="Cambria Math" pitchFamily="18" charset="0"/>
                    <a:ea typeface="Cambria Math"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6650727" y="3427821"/>
                  <a:ext cx="2380619" cy="1499898"/>
                </a:xfrm>
                <a:prstGeom prst="rect">
                  <a:avLst/>
                </a:prstGeom>
                <a:blipFill rotWithShape="1">
                  <a:blip r:embed="rId5"/>
                  <a:stretch>
                    <a:fillRect l="-2308" t="-2439" r="-3846" b="-5285"/>
                  </a:stretch>
                </a:blipFill>
              </p:spPr>
              <p:txBody>
                <a:bodyPr/>
                <a:lstStyle/>
                <a:p>
                  <a:r>
                    <a:rPr lang="zh-TW" altLang="en-US">
                      <a:noFill/>
                    </a:rPr>
                    <a:t> </a:t>
                  </a:r>
                </a:p>
              </p:txBody>
            </p:sp>
          </mc:Fallback>
        </mc:AlternateContent>
      </p:grpSp>
      <p:grpSp>
        <p:nvGrpSpPr>
          <p:cNvPr id="20" name="Group 19"/>
          <p:cNvGrpSpPr/>
          <p:nvPr/>
        </p:nvGrpSpPr>
        <p:grpSpPr>
          <a:xfrm>
            <a:off x="7105560" y="1372024"/>
            <a:ext cx="2038440" cy="1634412"/>
            <a:chOff x="5510025" y="4962512"/>
            <a:chExt cx="2038440" cy="1634412"/>
          </a:xfrm>
        </p:grpSpPr>
        <p:cxnSp>
          <p:nvCxnSpPr>
            <p:cNvPr id="21" name="Straight Arrow Connector 20"/>
            <p:cNvCxnSpPr>
              <a:stCxn id="22" idx="2"/>
            </p:cNvCxnSpPr>
            <p:nvPr/>
          </p:nvCxnSpPr>
          <p:spPr>
            <a:xfrm flipH="1">
              <a:off x="5510025" y="6305957"/>
              <a:ext cx="1075549" cy="2909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5622683" y="4962512"/>
                  <a:ext cx="1925782" cy="1343445"/>
                </a:xfrm>
                <a:prstGeom prst="rect">
                  <a:avLst/>
                </a:prstGeom>
                <a:noFill/>
              </p:spPr>
              <p:txBody>
                <a:bodyPr wrap="square" rtlCol="0">
                  <a:spAutoFit/>
                </a:bodyPr>
                <a:lstStyle/>
                <a:p>
                  <a:r>
                    <a:rPr lang="en-US" altLang="zh-TW" sz="1600" dirty="0" smtClean="0">
                      <a:latin typeface="Cambria Math" pitchFamily="18" charset="0"/>
                      <a:ea typeface="Cambria Math" pitchFamily="18" charset="0"/>
                    </a:rPr>
                    <a:t>Retrograde orbit in j=1 BH is further from the BH (9</a:t>
                  </a:r>
                  <a:r>
                    <a:rPr lang="zh-TW" altLang="en-US" sz="1600" dirty="0" smtClean="0"/>
                    <a:t> </a:t>
                  </a:r>
                  <a14:m>
                    <m:oMath xmlns:m="http://schemas.openxmlformats.org/officeDocument/2006/math">
                      <m:r>
                        <a:rPr lang="zh-TW" altLang="en-US" sz="1600">
                          <a:latin typeface="Cambria Math"/>
                        </a:rPr>
                        <m:t>⁢</m:t>
                      </m:r>
                      <m:sSub>
                        <m:sSubPr>
                          <m:ctrlPr>
                            <a:rPr lang="zh-TW" altLang="en-US" sz="1600" i="1">
                              <a:latin typeface="Cambria Math"/>
                            </a:rPr>
                          </m:ctrlPr>
                        </m:sSubPr>
                        <m:e>
                          <m:r>
                            <a:rPr lang="zh-TW" altLang="en-US" sz="1600" i="1">
                              <a:latin typeface="Cambria Math"/>
                            </a:rPr>
                            <m:t>𝑟</m:t>
                          </m:r>
                        </m:e>
                        <m:sub>
                          <m:r>
                            <a:rPr lang="zh-TW" altLang="en-US" sz="1600" i="1">
                              <a:latin typeface="Cambria Math"/>
                            </a:rPr>
                            <m:t>𝑔</m:t>
                          </m:r>
                        </m:sub>
                      </m:sSub>
                      <m:r>
                        <a:rPr lang="zh-TW" altLang="en-US" sz="1600" i="1">
                          <a:latin typeface="Cambria Math"/>
                        </a:rPr>
                        <m:t> </m:t>
                      </m:r>
                    </m:oMath>
                  </a14:m>
                  <a:r>
                    <a:rPr lang="en-US" altLang="zh-TW" sz="1600" dirty="0" smtClean="0">
                      <a:latin typeface="Cambria Math" pitchFamily="18" charset="0"/>
                      <a:ea typeface="Cambria Math" pitchFamily="18" charset="0"/>
                    </a:rPr>
                    <a:t>) because it is going against the BH.</a:t>
                  </a:r>
                  <a:endParaRPr lang="zh-TW" altLang="en-US" sz="1600" dirty="0" smtClean="0">
                    <a:latin typeface="Cambria Math" pitchFamily="18" charset="0"/>
                    <a:ea typeface="Cambria Math"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622683" y="4962512"/>
                  <a:ext cx="1925782" cy="1343445"/>
                </a:xfrm>
                <a:prstGeom prst="rect">
                  <a:avLst/>
                </a:prstGeom>
                <a:blipFill rotWithShape="1">
                  <a:blip r:embed="rId6"/>
                  <a:stretch>
                    <a:fillRect l="-1582" t="-1818" b="-5000"/>
                  </a:stretch>
                </a:blipFill>
              </p:spPr>
              <p:txBody>
                <a:bodyPr/>
                <a:lstStyle/>
                <a:p>
                  <a:r>
                    <a:rPr lang="zh-TW" altLang="en-US">
                      <a:noFill/>
                    </a:rPr>
                    <a:t> </a:t>
                  </a:r>
                </a:p>
              </p:txBody>
            </p:sp>
          </mc:Fallback>
        </mc:AlternateContent>
      </p:grpSp>
      <p:grpSp>
        <p:nvGrpSpPr>
          <p:cNvPr id="32" name="Group 31"/>
          <p:cNvGrpSpPr/>
          <p:nvPr/>
        </p:nvGrpSpPr>
        <p:grpSpPr>
          <a:xfrm>
            <a:off x="0" y="3131127"/>
            <a:ext cx="2380619" cy="2903003"/>
            <a:chOff x="6650727" y="3131127"/>
            <a:chExt cx="2380619" cy="2903003"/>
          </a:xfrm>
        </p:grpSpPr>
        <p:cxnSp>
          <p:nvCxnSpPr>
            <p:cNvPr id="33" name="Straight Arrow Connector 32"/>
            <p:cNvCxnSpPr>
              <a:stCxn id="34" idx="2"/>
            </p:cNvCxnSpPr>
            <p:nvPr/>
          </p:nvCxnSpPr>
          <p:spPr>
            <a:xfrm>
              <a:off x="7841037" y="4547102"/>
              <a:ext cx="352105" cy="148702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650727" y="4177770"/>
              <a:ext cx="2380619" cy="369332"/>
            </a:xfrm>
            <a:prstGeom prst="rect">
              <a:avLst/>
            </a:prstGeom>
            <a:noFill/>
          </p:spPr>
          <p:txBody>
            <a:bodyPr wrap="square" rtlCol="0">
              <a:spAutoFit/>
            </a:bodyPr>
            <a:lstStyle/>
            <a:p>
              <a:r>
                <a:rPr lang="en-US" altLang="zh-TW" dirty="0" smtClean="0">
                  <a:latin typeface="Cambria Math" pitchFamily="18" charset="0"/>
                  <a:ea typeface="Cambria Math" pitchFamily="18" charset="0"/>
                </a:rPr>
                <a:t>What happened here??</a:t>
              </a:r>
              <a:endParaRPr lang="zh-TW" altLang="en-US" dirty="0" smtClean="0">
                <a:latin typeface="Cambria Math" pitchFamily="18" charset="0"/>
                <a:ea typeface="Cambria Math" pitchFamily="18" charset="0"/>
              </a:endParaRPr>
            </a:p>
          </p:txBody>
        </p:sp>
        <p:cxnSp>
          <p:nvCxnSpPr>
            <p:cNvPr id="36" name="Straight Arrow Connector 35"/>
            <p:cNvCxnSpPr>
              <a:stCxn id="34" idx="0"/>
            </p:cNvCxnSpPr>
            <p:nvPr/>
          </p:nvCxnSpPr>
          <p:spPr>
            <a:xfrm flipV="1">
              <a:off x="7841037" y="3131127"/>
              <a:ext cx="453646" cy="104664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731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err="1" smtClean="0"/>
              <a:t>Prograde</a:t>
            </a:r>
            <a:r>
              <a:rPr lang="en-US" altLang="zh-TW" dirty="0" smtClean="0"/>
              <a:t> orbits</a:t>
            </a:r>
            <a:endParaRPr lang="zh-TW"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011" y="1137803"/>
            <a:ext cx="7132740" cy="5512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51611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Horizon Penetrating Coordinates</a:t>
            </a:r>
            <a:endParaRPr lang="zh-TW" altLang="en-US" dirty="0"/>
          </a:p>
        </p:txBody>
      </p:sp>
      <mc:AlternateContent xmlns:mc="http://schemas.openxmlformats.org/markup-compatibility/2006" xmlns:a14="http://schemas.microsoft.com/office/drawing/2010/main">
        <mc:Choice Requires="a14">
          <p:sp>
            <p:nvSpPr>
              <p:cNvPr id="3" name="TextBox 2"/>
              <p:cNvSpPr txBox="1"/>
              <p:nvPr/>
            </p:nvSpPr>
            <p:spPr>
              <a:xfrm>
                <a:off x="4192311" y="1046909"/>
                <a:ext cx="4679092" cy="17858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zh-TW" altLang="en-US" sz="1400" i="1">
                              <a:latin typeface="Cambria Math"/>
                            </a:rPr>
                          </m:ctrlPr>
                        </m:sSubPr>
                        <m:e>
                          <m:d>
                            <m:dPr>
                              <m:ctrlPr>
                                <a:rPr lang="zh-TW" altLang="en-US" sz="1400" i="1">
                                  <a:latin typeface="Cambria Math"/>
                                </a:rPr>
                              </m:ctrlPr>
                            </m:dPr>
                            <m:e>
                              <m:sSubSup>
                                <m:sSubSupPr>
                                  <m:ctrlPr>
                                    <a:rPr lang="zh-TW" altLang="en-US" sz="1400" i="1">
                                      <a:latin typeface="Cambria Math"/>
                                    </a:rPr>
                                  </m:ctrlPr>
                                </m:sSubSupPr>
                                <m:e>
                                  <m:r>
                                    <a:rPr lang="zh-TW" altLang="en-US" sz="1400" i="1">
                                      <a:latin typeface="Cambria Math"/>
                                    </a:rPr>
                                    <m:t>𝑔</m:t>
                                  </m:r>
                                </m:e>
                                <m:sub>
                                  <m:r>
                                    <m:rPr>
                                      <m:sty m:val="p"/>
                                    </m:rPr>
                                    <a:rPr lang="zh-TW" altLang="en-US" sz="1400">
                                      <a:latin typeface="Cambria Math"/>
                                    </a:rPr>
                                    <m:t>BL</m:t>
                                  </m:r>
                                </m:sub>
                                <m:sup>
                                  <m:r>
                                    <m:rPr>
                                      <m:sty m:val="p"/>
                                    </m:rPr>
                                    <a:rPr lang="zh-TW" altLang="en-US" sz="1400">
                                      <a:latin typeface="Cambria Math"/>
                                    </a:rPr>
                                    <m:t>KER</m:t>
                                  </m:r>
                                </m:sup>
                              </m:sSubSup>
                            </m:e>
                          </m:d>
                        </m:e>
                        <m:sub>
                          <m:r>
                            <m:rPr>
                              <m:sty m:val="p"/>
                            </m:rPr>
                            <a:rPr lang="zh-TW" altLang="en-US" sz="1400">
                              <a:latin typeface="Cambria Math"/>
                            </a:rPr>
                            <m:t>αβ</m:t>
                          </m:r>
                        </m:sub>
                      </m:sSub>
                      <m:r>
                        <a:rPr lang="zh-TW" altLang="en-US" sz="1400">
                          <a:latin typeface="Cambria Math"/>
                        </a:rPr>
                        <m:t>=</m:t>
                      </m:r>
                      <m:d>
                        <m:dPr>
                          <m:ctrlPr>
                            <a:rPr lang="zh-TW" altLang="en-US" sz="1400" i="1">
                              <a:latin typeface="Cambria Math"/>
                            </a:rPr>
                          </m:ctrlPr>
                        </m:dPr>
                        <m:e>
                          <m:m>
                            <m:mPr>
                              <m:mcs>
                                <m:mc>
                                  <m:mcPr>
                                    <m:count m:val="4"/>
                                    <m:mcJc m:val="center"/>
                                  </m:mcPr>
                                </m:mc>
                              </m:mcs>
                              <m:ctrlPr>
                                <a:rPr lang="zh-TW" altLang="en-US" sz="1400" i="1">
                                  <a:latin typeface="Cambria Math"/>
                                </a:rPr>
                              </m:ctrlPr>
                            </m:mPr>
                            <m:mr>
                              <m:e>
                                <m:r>
                                  <a:rPr lang="zh-TW" altLang="en-US" sz="1400">
                                    <a:latin typeface="Cambria Math"/>
                                  </a:rPr>
                                  <m:t>−</m:t>
                                </m:r>
                                <m:d>
                                  <m:dPr>
                                    <m:ctrlPr>
                                      <a:rPr lang="zh-TW" altLang="en-US" sz="1400" i="1">
                                        <a:latin typeface="Cambria Math"/>
                                      </a:rPr>
                                    </m:ctrlPr>
                                  </m:dPr>
                                  <m:e>
                                    <m:r>
                                      <a:rPr lang="zh-TW" altLang="en-US" sz="1400">
                                        <a:latin typeface="Cambria Math"/>
                                      </a:rPr>
                                      <m:t>1−</m:t>
                                    </m:r>
                                    <m:f>
                                      <m:fPr>
                                        <m:ctrlPr>
                                          <a:rPr lang="zh-TW" altLang="en-US" sz="1400" i="1">
                                            <a:latin typeface="Cambria Math"/>
                                          </a:rPr>
                                        </m:ctrlPr>
                                      </m:fPr>
                                      <m:num>
                                        <m:r>
                                          <a:rPr lang="zh-TW" altLang="en-US" sz="1400">
                                            <a:latin typeface="Cambria Math"/>
                                          </a:rPr>
                                          <m:t>2⁢</m:t>
                                        </m:r>
                                        <m:sSub>
                                          <m:sSubPr>
                                            <m:ctrlPr>
                                              <a:rPr lang="zh-TW" altLang="en-US" sz="1400" i="1">
                                                <a:latin typeface="Cambria Math"/>
                                              </a:rPr>
                                            </m:ctrlPr>
                                          </m:sSubPr>
                                          <m:e>
                                            <m:r>
                                              <a:rPr lang="zh-TW" altLang="en-US" sz="1400" i="1">
                                                <a:latin typeface="Cambria Math"/>
                                              </a:rPr>
                                              <m:t>𝑟</m:t>
                                            </m:r>
                                          </m:e>
                                          <m:sub>
                                            <m:r>
                                              <a:rPr lang="zh-TW" altLang="en-US" sz="1400" i="1">
                                                <a:latin typeface="Cambria Math"/>
                                              </a:rPr>
                                              <m:t>𝑔</m:t>
                                            </m:r>
                                          </m:sub>
                                        </m:sSub>
                                        <m:r>
                                          <a:rPr lang="zh-TW" altLang="en-US" sz="1400">
                                            <a:latin typeface="Cambria Math"/>
                                          </a:rPr>
                                          <m:t>⁢</m:t>
                                        </m:r>
                                        <m:r>
                                          <a:rPr lang="zh-TW" altLang="en-US" sz="1400" i="1">
                                            <a:latin typeface="Cambria Math"/>
                                          </a:rPr>
                                          <m:t>𝑟</m:t>
                                        </m:r>
                                      </m:num>
                                      <m:den>
                                        <m:sSup>
                                          <m:sSupPr>
                                            <m:ctrlPr>
                                              <a:rPr lang="zh-TW" altLang="en-US" sz="1400" i="1">
                                                <a:latin typeface="Cambria Math"/>
                                              </a:rPr>
                                            </m:ctrlPr>
                                          </m:sSupPr>
                                          <m:e>
                                            <m:r>
                                              <a:rPr lang="zh-TW" altLang="en-US" sz="1400" i="1">
                                                <a:latin typeface="Cambria Math"/>
                                              </a:rPr>
                                              <m:t>𝜌</m:t>
                                            </m:r>
                                          </m:e>
                                          <m:sup>
                                            <m:r>
                                              <a:rPr lang="zh-TW" altLang="en-US" sz="1400">
                                                <a:latin typeface="Cambria Math"/>
                                              </a:rPr>
                                              <m:t>2</m:t>
                                            </m:r>
                                          </m:sup>
                                        </m:sSup>
                                      </m:den>
                                    </m:f>
                                  </m:e>
                                </m:d>
                                <m:r>
                                  <a:rPr lang="zh-TW" altLang="en-US" sz="1400">
                                    <a:latin typeface="Cambria Math"/>
                                  </a:rPr>
                                  <m:t>⁢</m:t>
                                </m:r>
                                <m:sSup>
                                  <m:sSupPr>
                                    <m:ctrlPr>
                                      <a:rPr lang="zh-TW" altLang="en-US" sz="1400" i="1">
                                        <a:latin typeface="Cambria Math"/>
                                      </a:rPr>
                                    </m:ctrlPr>
                                  </m:sSupPr>
                                  <m:e>
                                    <m:r>
                                      <a:rPr lang="zh-TW" altLang="en-US" sz="1400" i="1">
                                        <a:latin typeface="Cambria Math"/>
                                      </a:rPr>
                                      <m:t>𝑐</m:t>
                                    </m:r>
                                  </m:e>
                                  <m:sup>
                                    <m:r>
                                      <a:rPr lang="zh-TW" altLang="en-US" sz="1400">
                                        <a:latin typeface="Cambria Math"/>
                                      </a:rPr>
                                      <m:t>2</m:t>
                                    </m:r>
                                  </m:sup>
                                </m:sSup>
                              </m:e>
                              <m:e>
                                <m:r>
                                  <a:rPr lang="zh-TW" altLang="en-US" sz="1400">
                                    <a:latin typeface="Cambria Math"/>
                                  </a:rPr>
                                  <m:t>0</m:t>
                                </m:r>
                              </m:e>
                              <m:e>
                                <m:r>
                                  <a:rPr lang="zh-TW" altLang="en-US" sz="1400">
                                    <a:latin typeface="Cambria Math"/>
                                  </a:rPr>
                                  <m:t>0</m:t>
                                </m:r>
                              </m:e>
                              <m:e>
                                <m:r>
                                  <a:rPr lang="zh-TW" altLang="en-US" sz="1400">
                                    <a:latin typeface="Cambria Math"/>
                                  </a:rPr>
                                  <m:t>−</m:t>
                                </m:r>
                                <m:f>
                                  <m:fPr>
                                    <m:ctrlPr>
                                      <a:rPr lang="zh-TW" altLang="en-US" sz="1400" i="1">
                                        <a:latin typeface="Cambria Math"/>
                                      </a:rPr>
                                    </m:ctrlPr>
                                  </m:fPr>
                                  <m:num>
                                    <m:sSup>
                                      <m:sSupPr>
                                        <m:ctrlPr>
                                          <a:rPr lang="zh-TW" altLang="en-US" sz="1400" i="1">
                                            <a:latin typeface="Cambria Math"/>
                                          </a:rPr>
                                        </m:ctrlPr>
                                      </m:sSupPr>
                                      <m:e>
                                        <m:r>
                                          <m:rPr>
                                            <m:sty m:val="p"/>
                                          </m:rPr>
                                          <a:rPr lang="zh-TW" altLang="en-US" sz="1400">
                                            <a:latin typeface="Cambria Math"/>
                                          </a:rPr>
                                          <m:t>ωΣ</m:t>
                                        </m:r>
                                      </m:e>
                                      <m:sup>
                                        <m:r>
                                          <a:rPr lang="zh-TW" altLang="en-US" sz="1400">
                                            <a:latin typeface="Cambria Math"/>
                                          </a:rPr>
                                          <m:t>2</m:t>
                                        </m:r>
                                      </m:sup>
                                    </m:sSup>
                                    <m:r>
                                      <a:rPr lang="zh-TW" altLang="en-US" sz="1400">
                                        <a:latin typeface="Cambria Math"/>
                                      </a:rPr>
                                      <m:t>⁢</m:t>
                                    </m:r>
                                    <m:sSup>
                                      <m:sSupPr>
                                        <m:ctrlPr>
                                          <a:rPr lang="zh-TW" altLang="en-US" sz="1400" i="1">
                                            <a:latin typeface="Cambria Math"/>
                                          </a:rPr>
                                        </m:ctrlPr>
                                      </m:sSupPr>
                                      <m:e>
                                        <m:r>
                                          <m:rPr>
                                            <m:sty m:val="p"/>
                                          </m:rPr>
                                          <a:rPr lang="zh-TW" altLang="en-US" sz="1400">
                                            <a:latin typeface="Cambria Math"/>
                                          </a:rPr>
                                          <m:t>sin</m:t>
                                        </m:r>
                                      </m:e>
                                      <m:sup>
                                        <m:r>
                                          <a:rPr lang="zh-TW" altLang="en-US" sz="1400">
                                            <a:latin typeface="Cambria Math"/>
                                          </a:rPr>
                                          <m:t>2</m:t>
                                        </m:r>
                                      </m:sup>
                                    </m:sSup>
                                    <m:r>
                                      <a:rPr lang="zh-TW" altLang="en-US" sz="1400">
                                        <a:latin typeface="Cambria Math"/>
                                      </a:rPr>
                                      <m:t>⁢</m:t>
                                    </m:r>
                                    <m:r>
                                      <a:rPr lang="zh-TW" altLang="en-US" sz="1400" i="1">
                                        <a:latin typeface="Cambria Math"/>
                                      </a:rPr>
                                      <m:t>𝜃</m:t>
                                    </m:r>
                                  </m:num>
                                  <m:den>
                                    <m:sSup>
                                      <m:sSupPr>
                                        <m:ctrlPr>
                                          <a:rPr lang="zh-TW" altLang="en-US" sz="1400" i="1">
                                            <a:latin typeface="Cambria Math"/>
                                          </a:rPr>
                                        </m:ctrlPr>
                                      </m:sSupPr>
                                      <m:e>
                                        <m:r>
                                          <a:rPr lang="zh-TW" altLang="en-US" sz="1400" i="1">
                                            <a:latin typeface="Cambria Math"/>
                                          </a:rPr>
                                          <m:t>𝜌</m:t>
                                        </m:r>
                                      </m:e>
                                      <m:sup>
                                        <m:r>
                                          <a:rPr lang="zh-TW" altLang="en-US" sz="1400">
                                            <a:latin typeface="Cambria Math"/>
                                          </a:rPr>
                                          <m:t>2</m:t>
                                        </m:r>
                                      </m:sup>
                                    </m:sSup>
                                  </m:den>
                                </m:f>
                              </m:e>
                            </m:mr>
                            <m:mr>
                              <m:e>
                                <m:r>
                                  <a:rPr lang="zh-TW" altLang="en-US" sz="1400">
                                    <a:latin typeface="Cambria Math"/>
                                  </a:rPr>
                                  <m:t>0</m:t>
                                </m:r>
                              </m:e>
                              <m:e>
                                <m:f>
                                  <m:fPr>
                                    <m:ctrlPr>
                                      <a:rPr lang="zh-TW" altLang="en-US" sz="1400" i="1">
                                        <a:latin typeface="Cambria Math"/>
                                      </a:rPr>
                                    </m:ctrlPr>
                                  </m:fPr>
                                  <m:num>
                                    <m:sSup>
                                      <m:sSupPr>
                                        <m:ctrlPr>
                                          <a:rPr lang="zh-TW" altLang="en-US" sz="1400" i="1">
                                            <a:latin typeface="Cambria Math"/>
                                          </a:rPr>
                                        </m:ctrlPr>
                                      </m:sSupPr>
                                      <m:e>
                                        <m:r>
                                          <a:rPr lang="zh-TW" altLang="en-US" sz="1400" i="1">
                                            <a:latin typeface="Cambria Math"/>
                                          </a:rPr>
                                          <m:t>𝜌</m:t>
                                        </m:r>
                                      </m:e>
                                      <m:sup>
                                        <m:r>
                                          <a:rPr lang="zh-TW" altLang="en-US" sz="1400">
                                            <a:latin typeface="Cambria Math"/>
                                          </a:rPr>
                                          <m:t>2</m:t>
                                        </m:r>
                                      </m:sup>
                                    </m:sSup>
                                  </m:num>
                                  <m:den>
                                    <m:r>
                                      <a:rPr lang="zh-TW" altLang="en-US" sz="1400" i="1">
                                        <a:latin typeface="Cambria Math"/>
                                      </a:rPr>
                                      <m:t>𝛥</m:t>
                                    </m:r>
                                  </m:den>
                                </m:f>
                              </m:e>
                              <m:e>
                                <m:r>
                                  <a:rPr lang="zh-TW" altLang="en-US" sz="1400">
                                    <a:latin typeface="Cambria Math"/>
                                  </a:rPr>
                                  <m:t>0</m:t>
                                </m:r>
                              </m:e>
                              <m:e>
                                <m:r>
                                  <a:rPr lang="zh-TW" altLang="en-US" sz="1400">
                                    <a:latin typeface="Cambria Math"/>
                                  </a:rPr>
                                  <m:t>0</m:t>
                                </m:r>
                              </m:e>
                            </m:mr>
                            <m:mr>
                              <m:e>
                                <m:r>
                                  <a:rPr lang="zh-TW" altLang="en-US" sz="1400">
                                    <a:latin typeface="Cambria Math"/>
                                  </a:rPr>
                                  <m:t>0</m:t>
                                </m:r>
                              </m:e>
                              <m:e>
                                <m:r>
                                  <a:rPr lang="zh-TW" altLang="en-US" sz="1400">
                                    <a:latin typeface="Cambria Math"/>
                                  </a:rPr>
                                  <m:t>0</m:t>
                                </m:r>
                              </m:e>
                              <m:e>
                                <m:sSup>
                                  <m:sSupPr>
                                    <m:ctrlPr>
                                      <a:rPr lang="zh-TW" altLang="en-US" sz="1400" i="1">
                                        <a:latin typeface="Cambria Math"/>
                                      </a:rPr>
                                    </m:ctrlPr>
                                  </m:sSupPr>
                                  <m:e>
                                    <m:r>
                                      <a:rPr lang="zh-TW" altLang="en-US" sz="1400" i="1">
                                        <a:latin typeface="Cambria Math"/>
                                      </a:rPr>
                                      <m:t>𝜌</m:t>
                                    </m:r>
                                  </m:e>
                                  <m:sup>
                                    <m:r>
                                      <a:rPr lang="zh-TW" altLang="en-US" sz="1400">
                                        <a:latin typeface="Cambria Math"/>
                                      </a:rPr>
                                      <m:t>2</m:t>
                                    </m:r>
                                  </m:sup>
                                </m:sSup>
                              </m:e>
                              <m:e>
                                <m:r>
                                  <a:rPr lang="zh-TW" altLang="en-US" sz="1400">
                                    <a:latin typeface="Cambria Math"/>
                                  </a:rPr>
                                  <m:t>0</m:t>
                                </m:r>
                              </m:e>
                            </m:mr>
                            <m:mr>
                              <m:e>
                                <m:r>
                                  <a:rPr lang="zh-TW" altLang="en-US" sz="1400">
                                    <a:latin typeface="Cambria Math"/>
                                  </a:rPr>
                                  <m:t>−</m:t>
                                </m:r>
                                <m:f>
                                  <m:fPr>
                                    <m:ctrlPr>
                                      <a:rPr lang="zh-TW" altLang="en-US" sz="1400" i="1">
                                        <a:latin typeface="Cambria Math"/>
                                      </a:rPr>
                                    </m:ctrlPr>
                                  </m:fPr>
                                  <m:num>
                                    <m:sSup>
                                      <m:sSupPr>
                                        <m:ctrlPr>
                                          <a:rPr lang="zh-TW" altLang="en-US" sz="1400" i="1">
                                            <a:latin typeface="Cambria Math"/>
                                          </a:rPr>
                                        </m:ctrlPr>
                                      </m:sSupPr>
                                      <m:e>
                                        <m:r>
                                          <m:rPr>
                                            <m:sty m:val="p"/>
                                          </m:rPr>
                                          <a:rPr lang="zh-TW" altLang="en-US" sz="1400">
                                            <a:latin typeface="Cambria Math"/>
                                          </a:rPr>
                                          <m:t>ωΣ</m:t>
                                        </m:r>
                                      </m:e>
                                      <m:sup>
                                        <m:r>
                                          <a:rPr lang="zh-TW" altLang="en-US" sz="1400">
                                            <a:latin typeface="Cambria Math"/>
                                          </a:rPr>
                                          <m:t>2</m:t>
                                        </m:r>
                                      </m:sup>
                                    </m:sSup>
                                    <m:r>
                                      <a:rPr lang="zh-TW" altLang="en-US" sz="1400">
                                        <a:latin typeface="Cambria Math"/>
                                      </a:rPr>
                                      <m:t>⁢</m:t>
                                    </m:r>
                                    <m:sSup>
                                      <m:sSupPr>
                                        <m:ctrlPr>
                                          <a:rPr lang="zh-TW" altLang="en-US" sz="1400" i="1">
                                            <a:latin typeface="Cambria Math"/>
                                          </a:rPr>
                                        </m:ctrlPr>
                                      </m:sSupPr>
                                      <m:e>
                                        <m:r>
                                          <m:rPr>
                                            <m:sty m:val="p"/>
                                          </m:rPr>
                                          <a:rPr lang="zh-TW" altLang="en-US" sz="1400">
                                            <a:latin typeface="Cambria Math"/>
                                          </a:rPr>
                                          <m:t>sin</m:t>
                                        </m:r>
                                      </m:e>
                                      <m:sup>
                                        <m:r>
                                          <a:rPr lang="zh-TW" altLang="en-US" sz="1400">
                                            <a:latin typeface="Cambria Math"/>
                                          </a:rPr>
                                          <m:t>2</m:t>
                                        </m:r>
                                      </m:sup>
                                    </m:sSup>
                                    <m:r>
                                      <a:rPr lang="zh-TW" altLang="en-US" sz="1400">
                                        <a:latin typeface="Cambria Math"/>
                                      </a:rPr>
                                      <m:t>⁢</m:t>
                                    </m:r>
                                    <m:r>
                                      <a:rPr lang="zh-TW" altLang="en-US" sz="1400" i="1">
                                        <a:latin typeface="Cambria Math"/>
                                      </a:rPr>
                                      <m:t>𝜃</m:t>
                                    </m:r>
                                  </m:num>
                                  <m:den>
                                    <m:sSup>
                                      <m:sSupPr>
                                        <m:ctrlPr>
                                          <a:rPr lang="zh-TW" altLang="en-US" sz="1400" i="1">
                                            <a:latin typeface="Cambria Math"/>
                                          </a:rPr>
                                        </m:ctrlPr>
                                      </m:sSupPr>
                                      <m:e>
                                        <m:r>
                                          <a:rPr lang="zh-TW" altLang="en-US" sz="1400" i="1">
                                            <a:latin typeface="Cambria Math"/>
                                          </a:rPr>
                                          <m:t>𝜌</m:t>
                                        </m:r>
                                      </m:e>
                                      <m:sup>
                                        <m:r>
                                          <a:rPr lang="zh-TW" altLang="en-US" sz="1400">
                                            <a:latin typeface="Cambria Math"/>
                                          </a:rPr>
                                          <m:t>2</m:t>
                                        </m:r>
                                      </m:sup>
                                    </m:sSup>
                                  </m:den>
                                </m:f>
                              </m:e>
                              <m:e>
                                <m:r>
                                  <a:rPr lang="zh-TW" altLang="en-US" sz="1400">
                                    <a:latin typeface="Cambria Math"/>
                                  </a:rPr>
                                  <m:t>0</m:t>
                                </m:r>
                              </m:e>
                              <m:e>
                                <m:r>
                                  <a:rPr lang="zh-TW" altLang="en-US" sz="1400">
                                    <a:latin typeface="Cambria Math"/>
                                  </a:rPr>
                                  <m:t>0</m:t>
                                </m:r>
                              </m:e>
                              <m:e>
                                <m:f>
                                  <m:fPr>
                                    <m:ctrlPr>
                                      <a:rPr lang="zh-TW" altLang="en-US" sz="1400" i="1">
                                        <a:latin typeface="Cambria Math"/>
                                      </a:rPr>
                                    </m:ctrlPr>
                                  </m:fPr>
                                  <m:num>
                                    <m:sSup>
                                      <m:sSupPr>
                                        <m:ctrlPr>
                                          <a:rPr lang="zh-TW" altLang="en-US" sz="1400" i="1">
                                            <a:latin typeface="Cambria Math"/>
                                          </a:rPr>
                                        </m:ctrlPr>
                                      </m:sSupPr>
                                      <m:e>
                                        <m:r>
                                          <a:rPr lang="zh-TW" altLang="en-US" sz="1400" i="1">
                                            <a:latin typeface="Cambria Math"/>
                                          </a:rPr>
                                          <m:t>𝛴</m:t>
                                        </m:r>
                                      </m:e>
                                      <m:sup>
                                        <m:r>
                                          <a:rPr lang="zh-TW" altLang="en-US" sz="1400">
                                            <a:latin typeface="Cambria Math"/>
                                          </a:rPr>
                                          <m:t>2</m:t>
                                        </m:r>
                                      </m:sup>
                                    </m:sSup>
                                  </m:num>
                                  <m:den>
                                    <m:sSup>
                                      <m:sSupPr>
                                        <m:ctrlPr>
                                          <a:rPr lang="zh-TW" altLang="en-US" sz="1400" i="1">
                                            <a:latin typeface="Cambria Math"/>
                                          </a:rPr>
                                        </m:ctrlPr>
                                      </m:sSupPr>
                                      <m:e>
                                        <m:r>
                                          <a:rPr lang="zh-TW" altLang="en-US" sz="1400" i="1">
                                            <a:latin typeface="Cambria Math"/>
                                          </a:rPr>
                                          <m:t>𝜌</m:t>
                                        </m:r>
                                      </m:e>
                                      <m:sup>
                                        <m:r>
                                          <a:rPr lang="zh-TW" altLang="en-US" sz="1400">
                                            <a:latin typeface="Cambria Math"/>
                                          </a:rPr>
                                          <m:t>2</m:t>
                                        </m:r>
                                      </m:sup>
                                    </m:sSup>
                                  </m:den>
                                </m:f>
                                <m:r>
                                  <a:rPr lang="zh-TW" altLang="en-US" sz="1400">
                                    <a:latin typeface="Cambria Math"/>
                                  </a:rPr>
                                  <m:t>⁢</m:t>
                                </m:r>
                                <m:sSup>
                                  <m:sSupPr>
                                    <m:ctrlPr>
                                      <a:rPr lang="zh-TW" altLang="en-US" sz="1400" i="1">
                                        <a:latin typeface="Cambria Math"/>
                                      </a:rPr>
                                    </m:ctrlPr>
                                  </m:sSupPr>
                                  <m:e>
                                    <m:r>
                                      <m:rPr>
                                        <m:sty m:val="p"/>
                                      </m:rPr>
                                      <a:rPr lang="zh-TW" altLang="en-US" sz="1400">
                                        <a:latin typeface="Cambria Math"/>
                                      </a:rPr>
                                      <m:t>sin</m:t>
                                    </m:r>
                                  </m:e>
                                  <m:sup>
                                    <m:r>
                                      <a:rPr lang="zh-TW" altLang="en-US" sz="1400">
                                        <a:latin typeface="Cambria Math"/>
                                      </a:rPr>
                                      <m:t>2</m:t>
                                    </m:r>
                                  </m:sup>
                                </m:sSup>
                                <m:r>
                                  <a:rPr lang="zh-TW" altLang="en-US" sz="1400">
                                    <a:latin typeface="Cambria Math"/>
                                  </a:rPr>
                                  <m:t>⁢</m:t>
                                </m:r>
                                <m:r>
                                  <a:rPr lang="zh-TW" altLang="en-US" sz="1400" i="1">
                                    <a:latin typeface="Cambria Math"/>
                                  </a:rPr>
                                  <m:t>𝜃</m:t>
                                </m:r>
                              </m:e>
                            </m:mr>
                          </m:m>
                        </m:e>
                      </m:d>
                    </m:oMath>
                  </m:oMathPara>
                </a14:m>
                <a:endParaRPr lang="zh-TW" altLang="en-US" sz="1400" dirty="0"/>
              </a:p>
            </p:txBody>
          </p:sp>
        </mc:Choice>
        <mc:Fallback xmlns="">
          <p:sp>
            <p:nvSpPr>
              <p:cNvPr id="3" name="TextBox 2"/>
              <p:cNvSpPr txBox="1">
                <a:spLocks noRot="1" noChangeAspect="1" noMove="1" noResize="1" noEditPoints="1" noAdjustHandles="1" noChangeArrowheads="1" noChangeShapeType="1" noTextEdit="1"/>
              </p:cNvSpPr>
              <p:nvPr/>
            </p:nvSpPr>
            <p:spPr>
              <a:xfrm>
                <a:off x="4192311" y="1046909"/>
                <a:ext cx="4679092" cy="1785874"/>
              </a:xfrm>
              <a:prstGeom prst="rect">
                <a:avLst/>
              </a:prstGeom>
              <a:blipFill rotWithShape="1">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38545" y="1210873"/>
                <a:ext cx="4192311" cy="1477328"/>
              </a:xfrm>
              <a:prstGeom prst="rect">
                <a:avLst/>
              </a:prstGeom>
              <a:noFill/>
            </p:spPr>
            <p:txBody>
              <a:bodyPr wrap="square" rtlCol="0">
                <a:spAutoFit/>
              </a:bodyPr>
              <a:lstStyle/>
              <a:p>
                <a:r>
                  <a:rPr lang="en-US" altLang="zh-TW" dirty="0" smtClean="0">
                    <a:latin typeface="Cambria Math" pitchFamily="18" charset="0"/>
                    <a:ea typeface="Cambria Math" pitchFamily="18" charset="0"/>
                  </a:rPr>
                  <a:t>As can be seen from the BL coordinates, the singularity in </a:t>
                </a:r>
                <a14:m>
                  <m:oMath xmlns:m="http://schemas.openxmlformats.org/officeDocument/2006/math">
                    <m:sSub>
                      <m:sSubPr>
                        <m:ctrlPr>
                          <a:rPr lang="zh-TW" altLang="en-US" i="1">
                            <a:latin typeface="Cambria Math"/>
                          </a:rPr>
                        </m:ctrlPr>
                      </m:sSubPr>
                      <m:e>
                        <m:r>
                          <a:rPr lang="zh-TW" altLang="en-US" i="1">
                            <a:latin typeface="Cambria Math"/>
                          </a:rPr>
                          <m:t>𝑔</m:t>
                        </m:r>
                      </m:e>
                      <m:sub>
                        <m:r>
                          <m:rPr>
                            <m:sty m:val="p"/>
                          </m:rPr>
                          <a:rPr lang="zh-TW" altLang="en-US">
                            <a:latin typeface="Cambria Math"/>
                          </a:rPr>
                          <m:t>rr</m:t>
                        </m:r>
                      </m:sub>
                    </m:sSub>
                  </m:oMath>
                </a14:m>
                <a:r>
                  <a:rPr lang="zh-TW" altLang="en-US" dirty="0" smtClean="0"/>
                  <a:t> </a:t>
                </a:r>
                <a:r>
                  <a:rPr lang="en-US" altLang="zh-TW" dirty="0" smtClean="0"/>
                  <a:t>comes with</a:t>
                </a:r>
                <a14:m>
                  <m:oMath xmlns:m="http://schemas.openxmlformats.org/officeDocument/2006/math">
                    <m:r>
                      <a:rPr lang="zh-TW" altLang="en-US" i="1">
                        <a:latin typeface="Cambria Math"/>
                      </a:rPr>
                      <m:t>𝛥</m:t>
                    </m:r>
                    <m:r>
                      <a:rPr lang="en-US" altLang="zh-TW" b="0" i="1" smtClean="0">
                        <a:latin typeface="Cambria Math"/>
                      </a:rPr>
                      <m:t>→0</m:t>
                    </m:r>
                  </m:oMath>
                </a14:m>
                <a:r>
                  <a:rPr lang="en-US" altLang="zh-TW" dirty="0" smtClean="0"/>
                  <a:t>. To avoid this, we can again find a horizon penetrating coordinate similar to what we have done in the Schwarzschild BH case.</a:t>
                </a:r>
                <a:endParaRPr lang="zh-TW" alt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38545" y="1210873"/>
                <a:ext cx="4192311" cy="1477328"/>
              </a:xfrm>
              <a:prstGeom prst="rect">
                <a:avLst/>
              </a:prstGeom>
              <a:blipFill rotWithShape="1">
                <a:blip r:embed="rId3"/>
                <a:stretch>
                  <a:fillRect l="-1310" t="-2479" b="-578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18654" y="3108158"/>
                <a:ext cx="4371005"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This is achieved by redefining both t and </a:t>
                </a:r>
                <a14:m>
                  <m:oMath xmlns:m="http://schemas.openxmlformats.org/officeDocument/2006/math">
                    <m:r>
                      <m:rPr>
                        <m:sty m:val="p"/>
                      </m:rPr>
                      <a:rPr lang="zh-TW" altLang="en-US">
                        <a:latin typeface="Cambria Math"/>
                      </a:rPr>
                      <m:t>ϕ</m:t>
                    </m:r>
                  </m:oMath>
                </a14:m>
                <a:endParaRPr lang="zh-TW" altLang="en-US" dirty="0" smtClean="0">
                  <a:latin typeface="Cambria Math" pitchFamily="18" charset="0"/>
                  <a:ea typeface="Cambria Math"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18654" y="3108158"/>
                <a:ext cx="4371005" cy="369332"/>
              </a:xfrm>
              <a:prstGeom prst="rect">
                <a:avLst/>
              </a:prstGeom>
              <a:blipFill rotWithShape="1">
                <a:blip r:embed="rId4"/>
                <a:stretch>
                  <a:fillRect l="-1116" t="-10000" b="-2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840937" y="2982354"/>
                <a:ext cx="1976567" cy="6209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zh-TW" altLang="en-US">
                          <a:latin typeface="Cambria Math"/>
                        </a:rPr>
                        <m:t>dt</m:t>
                      </m:r>
                      <m:r>
                        <a:rPr lang="zh-TW" altLang="en-US">
                          <a:latin typeface="Cambria Math"/>
                        </a:rPr>
                        <m:t>=</m:t>
                      </m:r>
                      <m:r>
                        <m:rPr>
                          <m:sty m:val="p"/>
                        </m:rPr>
                        <a:rPr lang="zh-TW" altLang="en-US">
                          <a:latin typeface="Cambria Math"/>
                        </a:rPr>
                        <m:t>dt</m:t>
                      </m:r>
                      <m:r>
                        <a:rPr lang="zh-TW" altLang="en-US">
                          <a:latin typeface="Cambria Math"/>
                        </a:rPr>
                        <m:t>′−</m:t>
                      </m:r>
                      <m:f>
                        <m:fPr>
                          <m:ctrlPr>
                            <a:rPr lang="zh-TW" altLang="en-US" i="1">
                              <a:latin typeface="Cambria Math"/>
                            </a:rPr>
                          </m:ctrlPr>
                        </m:fPr>
                        <m:num>
                          <m:r>
                            <a:rPr lang="zh-TW" altLang="en-US">
                              <a:latin typeface="Cambria Math"/>
                            </a:rPr>
                            <m:t>2⁢</m:t>
                          </m:r>
                          <m:sSub>
                            <m:sSubPr>
                              <m:ctrlPr>
                                <a:rPr lang="zh-TW" altLang="en-US" i="1">
                                  <a:latin typeface="Cambria Math"/>
                                </a:rPr>
                              </m:ctrlPr>
                            </m:sSubPr>
                            <m:e>
                              <m:r>
                                <a:rPr lang="zh-TW" altLang="en-US" i="1">
                                  <a:latin typeface="Cambria Math"/>
                                </a:rPr>
                                <m:t>𝑟</m:t>
                              </m:r>
                            </m:e>
                            <m:sub>
                              <m:r>
                                <a:rPr lang="zh-TW" altLang="en-US" i="1">
                                  <a:latin typeface="Cambria Math"/>
                                </a:rPr>
                                <m:t>𝑔</m:t>
                              </m:r>
                            </m:sub>
                          </m:sSub>
                          <m:r>
                            <a:rPr lang="zh-TW" altLang="en-US">
                              <a:latin typeface="Cambria Math"/>
                            </a:rPr>
                            <m:t>⁢</m:t>
                          </m:r>
                          <m:r>
                            <a:rPr lang="zh-TW" altLang="en-US" i="1">
                              <a:latin typeface="Cambria Math"/>
                            </a:rPr>
                            <m:t>𝑟</m:t>
                          </m:r>
                        </m:num>
                        <m:den>
                          <m:r>
                            <m:rPr>
                              <m:sty m:val="p"/>
                            </m:rPr>
                            <a:rPr lang="zh-TW" altLang="en-US">
                              <a:latin typeface="Cambria Math"/>
                            </a:rPr>
                            <m:t>cΔ</m:t>
                          </m:r>
                        </m:den>
                      </m:f>
                      <m:r>
                        <a:rPr lang="zh-TW" altLang="en-US">
                          <a:latin typeface="Cambria Math"/>
                        </a:rPr>
                        <m:t>⁢</m:t>
                      </m:r>
                      <m:r>
                        <m:rPr>
                          <m:sty m:val="p"/>
                        </m:rPr>
                        <a:rPr lang="zh-TW" altLang="en-US">
                          <a:latin typeface="Cambria Math"/>
                        </a:rPr>
                        <m:t>dr</m:t>
                      </m:r>
                    </m:oMath>
                  </m:oMathPara>
                </a14:m>
                <a:endParaRPr lang="zh-TW" alt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4840937" y="2982354"/>
                <a:ext cx="1976567" cy="620939"/>
              </a:xfrm>
              <a:prstGeom prst="rect">
                <a:avLst/>
              </a:prstGeom>
              <a:blipFill rotWithShape="1">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899049" y="2987868"/>
                <a:ext cx="2000484" cy="6154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zh-TW" altLang="en-US">
                          <a:latin typeface="Cambria Math"/>
                        </a:rPr>
                        <m:t>dϕ</m:t>
                      </m:r>
                      <m:r>
                        <a:rPr lang="zh-TW" altLang="en-US">
                          <a:latin typeface="Cambria Math"/>
                        </a:rPr>
                        <m:t>=</m:t>
                      </m:r>
                      <m:r>
                        <m:rPr>
                          <m:sty m:val="p"/>
                        </m:rPr>
                        <a:rPr lang="zh-TW" altLang="en-US">
                          <a:latin typeface="Cambria Math"/>
                        </a:rPr>
                        <m:t>dϕ</m:t>
                      </m:r>
                      <m:r>
                        <a:rPr lang="zh-TW" altLang="en-US">
                          <a:latin typeface="Cambria Math"/>
                        </a:rPr>
                        <m:t>′−</m:t>
                      </m:r>
                      <m:f>
                        <m:fPr>
                          <m:ctrlPr>
                            <a:rPr lang="zh-TW" altLang="en-US" i="1">
                              <a:latin typeface="Cambria Math"/>
                            </a:rPr>
                          </m:ctrlPr>
                        </m:fPr>
                        <m:num>
                          <m:sSub>
                            <m:sSubPr>
                              <m:ctrlPr>
                                <a:rPr lang="zh-TW" altLang="en-US" i="1">
                                  <a:latin typeface="Cambria Math"/>
                                </a:rPr>
                              </m:ctrlPr>
                            </m:sSubPr>
                            <m:e>
                              <m:r>
                                <m:rPr>
                                  <m:sty m:val="p"/>
                                </m:rPr>
                                <a:rPr lang="zh-TW" altLang="en-US">
                                  <a:latin typeface="Cambria Math"/>
                                </a:rPr>
                                <m:t>jr</m:t>
                              </m:r>
                            </m:e>
                            <m:sub>
                              <m:r>
                                <a:rPr lang="zh-TW" altLang="en-US" i="1">
                                  <a:latin typeface="Cambria Math"/>
                                </a:rPr>
                                <m:t>𝑔</m:t>
                              </m:r>
                            </m:sub>
                          </m:sSub>
                        </m:num>
                        <m:den>
                          <m:r>
                            <a:rPr lang="zh-TW" altLang="en-US" i="1">
                              <a:latin typeface="Cambria Math"/>
                            </a:rPr>
                            <m:t>𝛥</m:t>
                          </m:r>
                        </m:den>
                      </m:f>
                      <m:r>
                        <a:rPr lang="zh-TW" altLang="en-US">
                          <a:latin typeface="Cambria Math"/>
                        </a:rPr>
                        <m:t>⁢</m:t>
                      </m:r>
                      <m:r>
                        <m:rPr>
                          <m:sty m:val="p"/>
                        </m:rPr>
                        <a:rPr lang="zh-TW" altLang="en-US">
                          <a:latin typeface="Cambria Math"/>
                        </a:rPr>
                        <m:t>dr</m:t>
                      </m:r>
                    </m:oMath>
                  </m:oMathPara>
                </a14:m>
                <a:endParaRPr lang="zh-TW" alt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6899049" y="2987868"/>
                <a:ext cx="2000484" cy="615425"/>
              </a:xfrm>
              <a:prstGeom prst="rect">
                <a:avLst/>
              </a:prstGeom>
              <a:blipFill rotWithShape="1">
                <a:blip r:embed="rId6"/>
                <a:stretch>
                  <a:fillRect/>
                </a:stretch>
              </a:blipFill>
            </p:spPr>
            <p:txBody>
              <a:bodyPr/>
              <a:lstStyle/>
              <a:p>
                <a:r>
                  <a:rPr lang="zh-TW" altLang="en-US">
                    <a:noFill/>
                  </a:rPr>
                  <a:t> </a:t>
                </a:r>
              </a:p>
            </p:txBody>
          </p:sp>
        </mc:Fallback>
      </mc:AlternateContent>
      <p:sp>
        <p:nvSpPr>
          <p:cNvPr id="11" name="TextBox 10"/>
          <p:cNvSpPr txBox="1"/>
          <p:nvPr/>
        </p:nvSpPr>
        <p:spPr>
          <a:xfrm>
            <a:off x="318654" y="3936529"/>
            <a:ext cx="2871107"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Then the new metric reads</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13" name="TextBox 12"/>
              <p:cNvSpPr txBox="1"/>
              <p:nvPr/>
            </p:nvSpPr>
            <p:spPr>
              <a:xfrm>
                <a:off x="284214" y="4373814"/>
                <a:ext cx="8567152" cy="23636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d>
                            <m:dPr>
                              <m:ctrlPr>
                                <a:rPr lang="zh-TW" altLang="en-US" i="1">
                                  <a:latin typeface="Cambria Math"/>
                                </a:rPr>
                              </m:ctrlPr>
                            </m:dPr>
                            <m:e>
                              <m:sSubSup>
                                <m:sSubSupPr>
                                  <m:ctrlPr>
                                    <a:rPr lang="zh-TW" altLang="en-US" i="1">
                                      <a:latin typeface="Cambria Math"/>
                                    </a:rPr>
                                  </m:ctrlPr>
                                </m:sSubSupPr>
                                <m:e>
                                  <m:r>
                                    <a:rPr lang="zh-TW" altLang="en-US" i="1">
                                      <a:latin typeface="Cambria Math"/>
                                    </a:rPr>
                                    <m:t>𝑔</m:t>
                                  </m:r>
                                </m:e>
                                <m:sub>
                                  <m:r>
                                    <m:rPr>
                                      <m:sty m:val="p"/>
                                    </m:rPr>
                                    <a:rPr lang="zh-TW" altLang="en-US">
                                      <a:latin typeface="Cambria Math"/>
                                    </a:rPr>
                                    <m:t>HP</m:t>
                                  </m:r>
                                </m:sub>
                                <m:sup>
                                  <m:r>
                                    <m:rPr>
                                      <m:sty m:val="p"/>
                                    </m:rPr>
                                    <a:rPr lang="zh-TW" altLang="en-US">
                                      <a:latin typeface="Cambria Math"/>
                                    </a:rPr>
                                    <m:t>KER</m:t>
                                  </m:r>
                                </m:sup>
                              </m:sSubSup>
                            </m:e>
                          </m:d>
                        </m:e>
                        <m:sub>
                          <m:r>
                            <m:rPr>
                              <m:sty m:val="p"/>
                            </m:rPr>
                            <a:rPr lang="zh-TW" altLang="en-US">
                              <a:latin typeface="Cambria Math"/>
                            </a:rPr>
                            <m:t>αβ</m:t>
                          </m:r>
                        </m:sub>
                      </m:sSub>
                      <m:r>
                        <a:rPr lang="zh-TW" altLang="en-US">
                          <a:latin typeface="Cambria Math"/>
                        </a:rPr>
                        <m:t>≡</m:t>
                      </m:r>
                      <m:d>
                        <m:dPr>
                          <m:ctrlPr>
                            <a:rPr lang="zh-TW" altLang="en-US" i="1">
                              <a:latin typeface="Cambria Math"/>
                            </a:rPr>
                          </m:ctrlPr>
                        </m:dPr>
                        <m:e>
                          <m:m>
                            <m:mPr>
                              <m:mcs>
                                <m:mc>
                                  <m:mcPr>
                                    <m:count m:val="4"/>
                                    <m:mcJc m:val="center"/>
                                  </m:mcPr>
                                </m:mc>
                              </m:mcs>
                              <m:ctrlPr>
                                <a:rPr lang="zh-TW" altLang="en-US" i="1">
                                  <a:latin typeface="Cambria Math"/>
                                </a:rPr>
                              </m:ctrlPr>
                            </m:mPr>
                            <m:mr>
                              <m:e>
                                <m:r>
                                  <a:rPr lang="zh-TW" altLang="en-US">
                                    <a:latin typeface="Cambria Math"/>
                                  </a:rPr>
                                  <m:t>−</m:t>
                                </m:r>
                                <m:d>
                                  <m:dPr>
                                    <m:ctrlPr>
                                      <a:rPr lang="zh-TW" altLang="en-US" i="1">
                                        <a:latin typeface="Cambria Math"/>
                                      </a:rPr>
                                    </m:ctrlPr>
                                  </m:dPr>
                                  <m:e>
                                    <m:r>
                                      <a:rPr lang="zh-TW" altLang="en-US">
                                        <a:latin typeface="Cambria Math"/>
                                      </a:rPr>
                                      <m:t>1−</m:t>
                                    </m:r>
                                    <m:f>
                                      <m:fPr>
                                        <m:ctrlPr>
                                          <a:rPr lang="zh-TW" altLang="en-US" i="1">
                                            <a:latin typeface="Cambria Math"/>
                                          </a:rPr>
                                        </m:ctrlPr>
                                      </m:fPr>
                                      <m:num>
                                        <m:r>
                                          <a:rPr lang="zh-TW" altLang="en-US">
                                            <a:latin typeface="Cambria Math"/>
                                          </a:rPr>
                                          <m:t>2⁢</m:t>
                                        </m:r>
                                        <m:sSub>
                                          <m:sSubPr>
                                            <m:ctrlPr>
                                              <a:rPr lang="zh-TW" altLang="en-US" i="1">
                                                <a:latin typeface="Cambria Math"/>
                                              </a:rPr>
                                            </m:ctrlPr>
                                          </m:sSubPr>
                                          <m:e>
                                            <m:r>
                                              <a:rPr lang="zh-TW" altLang="en-US" i="1">
                                                <a:latin typeface="Cambria Math"/>
                                              </a:rPr>
                                              <m:t>𝑟</m:t>
                                            </m:r>
                                          </m:e>
                                          <m:sub>
                                            <m:r>
                                              <a:rPr lang="zh-TW" altLang="en-US" i="1">
                                                <a:latin typeface="Cambria Math"/>
                                              </a:rPr>
                                              <m:t>𝑔</m:t>
                                            </m:r>
                                          </m:sub>
                                        </m:sSub>
                                        <m:r>
                                          <a:rPr lang="zh-TW" altLang="en-US">
                                            <a:latin typeface="Cambria Math"/>
                                          </a:rPr>
                                          <m:t>⁢</m:t>
                                        </m:r>
                                        <m:r>
                                          <a:rPr lang="zh-TW" altLang="en-US" i="1">
                                            <a:latin typeface="Cambria Math"/>
                                          </a:rPr>
                                          <m:t>𝑟</m:t>
                                        </m:r>
                                      </m:num>
                                      <m:den>
                                        <m:sSup>
                                          <m:sSupPr>
                                            <m:ctrlPr>
                                              <a:rPr lang="zh-TW" altLang="en-US" i="1">
                                                <a:latin typeface="Cambria Math"/>
                                              </a:rPr>
                                            </m:ctrlPr>
                                          </m:sSupPr>
                                          <m:e>
                                            <m:r>
                                              <a:rPr lang="zh-TW" altLang="en-US" i="1">
                                                <a:latin typeface="Cambria Math"/>
                                              </a:rPr>
                                              <m:t>𝜌</m:t>
                                            </m:r>
                                          </m:e>
                                          <m:sup>
                                            <m:r>
                                              <a:rPr lang="zh-TW" altLang="en-US">
                                                <a:latin typeface="Cambria Math"/>
                                              </a:rPr>
                                              <m:t>2</m:t>
                                            </m:r>
                                          </m:sup>
                                        </m:sSup>
                                      </m:den>
                                    </m:f>
                                  </m:e>
                                </m:d>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e>
                              <m:e>
                                <m:f>
                                  <m:fPr>
                                    <m:ctrlPr>
                                      <a:rPr lang="zh-TW" altLang="en-US" i="1">
                                        <a:latin typeface="Cambria Math"/>
                                      </a:rPr>
                                    </m:ctrlPr>
                                  </m:fPr>
                                  <m:num>
                                    <m:r>
                                      <a:rPr lang="zh-TW" altLang="en-US">
                                        <a:latin typeface="Cambria Math"/>
                                      </a:rPr>
                                      <m:t>2⁢</m:t>
                                    </m:r>
                                    <m:sSub>
                                      <m:sSubPr>
                                        <m:ctrlPr>
                                          <a:rPr lang="zh-TW" altLang="en-US" i="1">
                                            <a:latin typeface="Cambria Math"/>
                                          </a:rPr>
                                        </m:ctrlPr>
                                      </m:sSubPr>
                                      <m:e>
                                        <m:r>
                                          <a:rPr lang="zh-TW" altLang="en-US" i="1">
                                            <a:latin typeface="Cambria Math"/>
                                          </a:rPr>
                                          <m:t>𝑟</m:t>
                                        </m:r>
                                      </m:e>
                                      <m:sub>
                                        <m:r>
                                          <a:rPr lang="zh-TW" altLang="en-US" i="1">
                                            <a:latin typeface="Cambria Math"/>
                                          </a:rPr>
                                          <m:t>𝑔</m:t>
                                        </m:r>
                                      </m:sub>
                                    </m:sSub>
                                    <m:r>
                                      <a:rPr lang="zh-TW" altLang="en-US">
                                        <a:latin typeface="Cambria Math"/>
                                      </a:rPr>
                                      <m:t>⁢</m:t>
                                    </m:r>
                                    <m:r>
                                      <a:rPr lang="zh-TW" altLang="en-US" i="1">
                                        <a:latin typeface="Cambria Math"/>
                                      </a:rPr>
                                      <m:t>𝑟</m:t>
                                    </m:r>
                                  </m:num>
                                  <m:den>
                                    <m:sSup>
                                      <m:sSupPr>
                                        <m:ctrlPr>
                                          <a:rPr lang="zh-TW" altLang="en-US" i="1">
                                            <a:latin typeface="Cambria Math"/>
                                          </a:rPr>
                                        </m:ctrlPr>
                                      </m:sSupPr>
                                      <m:e>
                                        <m:r>
                                          <a:rPr lang="zh-TW" altLang="en-US" i="1">
                                            <a:latin typeface="Cambria Math"/>
                                          </a:rPr>
                                          <m:t>𝜌</m:t>
                                        </m:r>
                                      </m:e>
                                      <m:sup>
                                        <m:r>
                                          <a:rPr lang="zh-TW" altLang="en-US">
                                            <a:latin typeface="Cambria Math"/>
                                          </a:rPr>
                                          <m:t>2</m:t>
                                        </m:r>
                                      </m:sup>
                                    </m:sSup>
                                  </m:den>
                                </m:f>
                                <m:r>
                                  <a:rPr lang="zh-TW" altLang="en-US">
                                    <a:latin typeface="Cambria Math"/>
                                  </a:rPr>
                                  <m:t>⁢</m:t>
                                </m:r>
                                <m:r>
                                  <a:rPr lang="zh-TW" altLang="en-US" i="1">
                                    <a:latin typeface="Cambria Math"/>
                                  </a:rPr>
                                  <m:t>𝑐</m:t>
                                </m:r>
                              </m:e>
                              <m:e>
                                <m:r>
                                  <a:rPr lang="zh-TW" altLang="en-US">
                                    <a:latin typeface="Cambria Math"/>
                                  </a:rPr>
                                  <m:t>0</m:t>
                                </m:r>
                              </m:e>
                              <m:e>
                                <m:r>
                                  <a:rPr lang="zh-TW" altLang="en-US">
                                    <a:latin typeface="Cambria Math"/>
                                  </a:rPr>
                                  <m:t>−</m:t>
                                </m:r>
                                <m:f>
                                  <m:fPr>
                                    <m:ctrlPr>
                                      <a:rPr lang="zh-TW" altLang="en-US" i="1">
                                        <a:latin typeface="Cambria Math"/>
                                      </a:rPr>
                                    </m:ctrlPr>
                                  </m:fPr>
                                  <m:num>
                                    <m:sSup>
                                      <m:sSupPr>
                                        <m:ctrlPr>
                                          <a:rPr lang="zh-TW" altLang="en-US" i="1">
                                            <a:latin typeface="Cambria Math"/>
                                          </a:rPr>
                                        </m:ctrlPr>
                                      </m:sSupPr>
                                      <m:e>
                                        <m:r>
                                          <m:rPr>
                                            <m:sty m:val="p"/>
                                          </m:rPr>
                                          <a:rPr lang="zh-TW" altLang="en-US">
                                            <a:latin typeface="Cambria Math"/>
                                          </a:rPr>
                                          <m:t>ωΣ</m:t>
                                        </m:r>
                                      </m:e>
                                      <m:sup>
                                        <m:r>
                                          <a:rPr lang="zh-TW" altLang="en-US">
                                            <a:latin typeface="Cambria Math"/>
                                          </a:rPr>
                                          <m:t>2</m:t>
                                        </m:r>
                                      </m:sup>
                                    </m:sSup>
                                    <m:r>
                                      <a:rPr lang="zh-TW" altLang="en-US">
                                        <a:latin typeface="Cambria Math"/>
                                      </a:rPr>
                                      <m:t>⁢</m:t>
                                    </m:r>
                                    <m:sSup>
                                      <m:sSupPr>
                                        <m:ctrlPr>
                                          <a:rPr lang="zh-TW" altLang="en-US" i="1">
                                            <a:latin typeface="Cambria Math"/>
                                          </a:rPr>
                                        </m:ctrlPr>
                                      </m:sSupPr>
                                      <m:e>
                                        <m:r>
                                          <m:rPr>
                                            <m:sty m:val="p"/>
                                          </m:rPr>
                                          <a:rPr lang="zh-TW" altLang="en-US">
                                            <a:latin typeface="Cambria Math"/>
                                          </a:rPr>
                                          <m:t>sin</m:t>
                                        </m:r>
                                      </m:e>
                                      <m:sup>
                                        <m:r>
                                          <a:rPr lang="zh-TW" altLang="en-US">
                                            <a:latin typeface="Cambria Math"/>
                                          </a:rPr>
                                          <m:t>2</m:t>
                                        </m:r>
                                      </m:sup>
                                    </m:sSup>
                                    <m:r>
                                      <a:rPr lang="zh-TW" altLang="en-US">
                                        <a:latin typeface="Cambria Math"/>
                                      </a:rPr>
                                      <m:t>⁢</m:t>
                                    </m:r>
                                    <m:r>
                                      <a:rPr lang="zh-TW" altLang="en-US" i="1">
                                        <a:latin typeface="Cambria Math"/>
                                      </a:rPr>
                                      <m:t>𝜃</m:t>
                                    </m:r>
                                  </m:num>
                                  <m:den>
                                    <m:sSup>
                                      <m:sSupPr>
                                        <m:ctrlPr>
                                          <a:rPr lang="zh-TW" altLang="en-US" i="1">
                                            <a:latin typeface="Cambria Math"/>
                                          </a:rPr>
                                        </m:ctrlPr>
                                      </m:sSupPr>
                                      <m:e>
                                        <m:r>
                                          <a:rPr lang="zh-TW" altLang="en-US" i="1">
                                            <a:latin typeface="Cambria Math"/>
                                          </a:rPr>
                                          <m:t>𝜌</m:t>
                                        </m:r>
                                      </m:e>
                                      <m:sup>
                                        <m:r>
                                          <a:rPr lang="zh-TW" altLang="en-US">
                                            <a:latin typeface="Cambria Math"/>
                                          </a:rPr>
                                          <m:t>2</m:t>
                                        </m:r>
                                      </m:sup>
                                    </m:sSup>
                                  </m:den>
                                </m:f>
                              </m:e>
                            </m:mr>
                            <m:mr>
                              <m:e>
                                <m:f>
                                  <m:fPr>
                                    <m:ctrlPr>
                                      <a:rPr lang="zh-TW" altLang="en-US" i="1">
                                        <a:latin typeface="Cambria Math"/>
                                      </a:rPr>
                                    </m:ctrlPr>
                                  </m:fPr>
                                  <m:num>
                                    <m:r>
                                      <a:rPr lang="zh-TW" altLang="en-US">
                                        <a:latin typeface="Cambria Math"/>
                                      </a:rPr>
                                      <m:t>2⁢</m:t>
                                    </m:r>
                                    <m:sSub>
                                      <m:sSubPr>
                                        <m:ctrlPr>
                                          <a:rPr lang="zh-TW" altLang="en-US" i="1">
                                            <a:latin typeface="Cambria Math"/>
                                          </a:rPr>
                                        </m:ctrlPr>
                                      </m:sSubPr>
                                      <m:e>
                                        <m:r>
                                          <a:rPr lang="zh-TW" altLang="en-US" i="1">
                                            <a:latin typeface="Cambria Math"/>
                                          </a:rPr>
                                          <m:t>𝑟</m:t>
                                        </m:r>
                                      </m:e>
                                      <m:sub>
                                        <m:r>
                                          <a:rPr lang="zh-TW" altLang="en-US" i="1">
                                            <a:latin typeface="Cambria Math"/>
                                          </a:rPr>
                                          <m:t>𝑔</m:t>
                                        </m:r>
                                      </m:sub>
                                    </m:sSub>
                                    <m:r>
                                      <a:rPr lang="zh-TW" altLang="en-US">
                                        <a:latin typeface="Cambria Math"/>
                                      </a:rPr>
                                      <m:t>⁢</m:t>
                                    </m:r>
                                    <m:r>
                                      <a:rPr lang="zh-TW" altLang="en-US" i="1">
                                        <a:latin typeface="Cambria Math"/>
                                      </a:rPr>
                                      <m:t>𝑟</m:t>
                                    </m:r>
                                  </m:num>
                                  <m:den>
                                    <m:sSup>
                                      <m:sSupPr>
                                        <m:ctrlPr>
                                          <a:rPr lang="zh-TW" altLang="en-US" i="1">
                                            <a:latin typeface="Cambria Math"/>
                                          </a:rPr>
                                        </m:ctrlPr>
                                      </m:sSupPr>
                                      <m:e>
                                        <m:r>
                                          <a:rPr lang="zh-TW" altLang="en-US" i="1">
                                            <a:latin typeface="Cambria Math"/>
                                          </a:rPr>
                                          <m:t>𝜌</m:t>
                                        </m:r>
                                      </m:e>
                                      <m:sup>
                                        <m:r>
                                          <a:rPr lang="zh-TW" altLang="en-US">
                                            <a:latin typeface="Cambria Math"/>
                                          </a:rPr>
                                          <m:t>2</m:t>
                                        </m:r>
                                      </m:sup>
                                    </m:sSup>
                                  </m:den>
                                </m:f>
                                <m:r>
                                  <a:rPr lang="zh-TW" altLang="en-US">
                                    <a:latin typeface="Cambria Math"/>
                                  </a:rPr>
                                  <m:t>⁢</m:t>
                                </m:r>
                                <m:r>
                                  <a:rPr lang="zh-TW" altLang="en-US" i="1">
                                    <a:latin typeface="Cambria Math"/>
                                  </a:rPr>
                                  <m:t>𝑐</m:t>
                                </m:r>
                              </m:e>
                              <m:e>
                                <m:r>
                                  <a:rPr lang="zh-TW" altLang="en-US">
                                    <a:latin typeface="Cambria Math"/>
                                  </a:rPr>
                                  <m:t>1+</m:t>
                                </m:r>
                                <m:f>
                                  <m:fPr>
                                    <m:ctrlPr>
                                      <a:rPr lang="zh-TW" altLang="en-US" i="1">
                                        <a:latin typeface="Cambria Math"/>
                                      </a:rPr>
                                    </m:ctrlPr>
                                  </m:fPr>
                                  <m:num>
                                    <m:r>
                                      <a:rPr lang="zh-TW" altLang="en-US">
                                        <a:latin typeface="Cambria Math"/>
                                      </a:rPr>
                                      <m:t>2⁢</m:t>
                                    </m:r>
                                    <m:sSub>
                                      <m:sSubPr>
                                        <m:ctrlPr>
                                          <a:rPr lang="zh-TW" altLang="en-US" i="1">
                                            <a:latin typeface="Cambria Math"/>
                                          </a:rPr>
                                        </m:ctrlPr>
                                      </m:sSubPr>
                                      <m:e>
                                        <m:r>
                                          <a:rPr lang="zh-TW" altLang="en-US" i="1">
                                            <a:latin typeface="Cambria Math"/>
                                          </a:rPr>
                                          <m:t>𝑟</m:t>
                                        </m:r>
                                      </m:e>
                                      <m:sub>
                                        <m:r>
                                          <a:rPr lang="zh-TW" altLang="en-US" i="1">
                                            <a:latin typeface="Cambria Math"/>
                                          </a:rPr>
                                          <m:t>𝑔</m:t>
                                        </m:r>
                                      </m:sub>
                                    </m:sSub>
                                    <m:r>
                                      <a:rPr lang="zh-TW" altLang="en-US">
                                        <a:latin typeface="Cambria Math"/>
                                      </a:rPr>
                                      <m:t>⁢</m:t>
                                    </m:r>
                                    <m:r>
                                      <a:rPr lang="zh-TW" altLang="en-US" i="1">
                                        <a:latin typeface="Cambria Math"/>
                                      </a:rPr>
                                      <m:t>𝑟</m:t>
                                    </m:r>
                                  </m:num>
                                  <m:den>
                                    <m:sSup>
                                      <m:sSupPr>
                                        <m:ctrlPr>
                                          <a:rPr lang="zh-TW" altLang="en-US" i="1">
                                            <a:latin typeface="Cambria Math"/>
                                          </a:rPr>
                                        </m:ctrlPr>
                                      </m:sSupPr>
                                      <m:e>
                                        <m:r>
                                          <a:rPr lang="zh-TW" altLang="en-US" i="1">
                                            <a:latin typeface="Cambria Math"/>
                                          </a:rPr>
                                          <m:t>𝜌</m:t>
                                        </m:r>
                                      </m:e>
                                      <m:sup>
                                        <m:r>
                                          <a:rPr lang="zh-TW" altLang="en-US">
                                            <a:latin typeface="Cambria Math"/>
                                          </a:rPr>
                                          <m:t>2</m:t>
                                        </m:r>
                                      </m:sup>
                                    </m:sSup>
                                  </m:den>
                                </m:f>
                              </m:e>
                              <m:e>
                                <m:r>
                                  <a:rPr lang="zh-TW" altLang="en-US">
                                    <a:latin typeface="Cambria Math"/>
                                  </a:rPr>
                                  <m:t>0</m:t>
                                </m:r>
                              </m:e>
                              <m:e>
                                <m:r>
                                  <a:rPr lang="zh-TW" altLang="en-US">
                                    <a:latin typeface="Cambria Math"/>
                                  </a:rPr>
                                  <m:t>−</m:t>
                                </m:r>
                                <m:sSub>
                                  <m:sSubPr>
                                    <m:ctrlPr>
                                      <a:rPr lang="zh-TW" altLang="en-US" i="1">
                                        <a:latin typeface="Cambria Math"/>
                                      </a:rPr>
                                    </m:ctrlPr>
                                  </m:sSubPr>
                                  <m:e>
                                    <m:r>
                                      <m:rPr>
                                        <m:sty m:val="p"/>
                                      </m:rPr>
                                      <a:rPr lang="zh-TW" altLang="en-US">
                                        <a:latin typeface="Cambria Math"/>
                                      </a:rPr>
                                      <m:t>jr</m:t>
                                    </m:r>
                                  </m:e>
                                  <m:sub>
                                    <m:r>
                                      <a:rPr lang="zh-TW" altLang="en-US" i="1">
                                        <a:latin typeface="Cambria Math"/>
                                      </a:rPr>
                                      <m:t>𝑔</m:t>
                                    </m:r>
                                  </m:sub>
                                </m:sSub>
                                <m:r>
                                  <a:rPr lang="zh-TW" altLang="en-US">
                                    <a:latin typeface="Cambria Math"/>
                                  </a:rPr>
                                  <m:t>⁢</m:t>
                                </m:r>
                                <m:sSup>
                                  <m:sSupPr>
                                    <m:ctrlPr>
                                      <a:rPr lang="zh-TW" altLang="en-US" i="1">
                                        <a:latin typeface="Cambria Math"/>
                                      </a:rPr>
                                    </m:ctrlPr>
                                  </m:sSupPr>
                                  <m:e>
                                    <m:r>
                                      <m:rPr>
                                        <m:sty m:val="p"/>
                                      </m:rPr>
                                      <a:rPr lang="zh-TW" altLang="en-US">
                                        <a:latin typeface="Cambria Math"/>
                                      </a:rPr>
                                      <m:t>sin</m:t>
                                    </m:r>
                                  </m:e>
                                  <m:sup>
                                    <m:r>
                                      <a:rPr lang="zh-TW" altLang="en-US">
                                        <a:latin typeface="Cambria Math"/>
                                      </a:rPr>
                                      <m:t>2</m:t>
                                    </m:r>
                                  </m:sup>
                                </m:sSup>
                                <m:r>
                                  <a:rPr lang="zh-TW" altLang="en-US">
                                    <a:latin typeface="Cambria Math"/>
                                  </a:rPr>
                                  <m:t>⁢</m:t>
                                </m:r>
                                <m:r>
                                  <a:rPr lang="zh-TW" altLang="en-US" i="1">
                                    <a:latin typeface="Cambria Math"/>
                                  </a:rPr>
                                  <m:t>𝜃</m:t>
                                </m:r>
                                <m:r>
                                  <a:rPr lang="zh-TW" altLang="en-US">
                                    <a:latin typeface="Cambria Math"/>
                                  </a:rPr>
                                  <m:t>⁢</m:t>
                                </m:r>
                                <m:d>
                                  <m:dPr>
                                    <m:ctrlPr>
                                      <a:rPr lang="zh-TW" altLang="en-US" i="1">
                                        <a:latin typeface="Cambria Math"/>
                                      </a:rPr>
                                    </m:ctrlPr>
                                  </m:dPr>
                                  <m:e>
                                    <m:r>
                                      <a:rPr lang="zh-TW" altLang="en-US">
                                        <a:latin typeface="Cambria Math"/>
                                      </a:rPr>
                                      <m:t>1+</m:t>
                                    </m:r>
                                    <m:f>
                                      <m:fPr>
                                        <m:ctrlPr>
                                          <a:rPr lang="zh-TW" altLang="en-US" i="1">
                                            <a:latin typeface="Cambria Math"/>
                                          </a:rPr>
                                        </m:ctrlPr>
                                      </m:fPr>
                                      <m:num>
                                        <m:r>
                                          <a:rPr lang="zh-TW" altLang="en-US">
                                            <a:latin typeface="Cambria Math"/>
                                          </a:rPr>
                                          <m:t>2⁢</m:t>
                                        </m:r>
                                        <m:sSub>
                                          <m:sSubPr>
                                            <m:ctrlPr>
                                              <a:rPr lang="zh-TW" altLang="en-US" i="1">
                                                <a:latin typeface="Cambria Math"/>
                                              </a:rPr>
                                            </m:ctrlPr>
                                          </m:sSubPr>
                                          <m:e>
                                            <m:r>
                                              <a:rPr lang="zh-TW" altLang="en-US" i="1">
                                                <a:latin typeface="Cambria Math"/>
                                              </a:rPr>
                                              <m:t>𝑟</m:t>
                                            </m:r>
                                          </m:e>
                                          <m:sub>
                                            <m:r>
                                              <a:rPr lang="zh-TW" altLang="en-US" i="1">
                                                <a:latin typeface="Cambria Math"/>
                                              </a:rPr>
                                              <m:t>𝑔</m:t>
                                            </m:r>
                                          </m:sub>
                                        </m:sSub>
                                        <m:r>
                                          <a:rPr lang="zh-TW" altLang="en-US">
                                            <a:latin typeface="Cambria Math"/>
                                          </a:rPr>
                                          <m:t>⁢</m:t>
                                        </m:r>
                                        <m:r>
                                          <a:rPr lang="zh-TW" altLang="en-US" i="1">
                                            <a:latin typeface="Cambria Math"/>
                                          </a:rPr>
                                          <m:t>𝑟</m:t>
                                        </m:r>
                                      </m:num>
                                      <m:den>
                                        <m:sSup>
                                          <m:sSupPr>
                                            <m:ctrlPr>
                                              <a:rPr lang="zh-TW" altLang="en-US" i="1">
                                                <a:latin typeface="Cambria Math"/>
                                              </a:rPr>
                                            </m:ctrlPr>
                                          </m:sSupPr>
                                          <m:e>
                                            <m:r>
                                              <a:rPr lang="zh-TW" altLang="en-US" i="1">
                                                <a:latin typeface="Cambria Math"/>
                                              </a:rPr>
                                              <m:t>𝜌</m:t>
                                            </m:r>
                                          </m:e>
                                          <m:sup>
                                            <m:r>
                                              <a:rPr lang="zh-TW" altLang="en-US">
                                                <a:latin typeface="Cambria Math"/>
                                              </a:rPr>
                                              <m:t>2</m:t>
                                            </m:r>
                                          </m:sup>
                                        </m:sSup>
                                      </m:den>
                                    </m:f>
                                  </m:e>
                                </m:d>
                              </m:e>
                            </m:mr>
                            <m:mr>
                              <m:e>
                                <m:r>
                                  <a:rPr lang="zh-TW" altLang="en-US">
                                    <a:latin typeface="Cambria Math"/>
                                  </a:rPr>
                                  <m:t>0</m:t>
                                </m:r>
                              </m:e>
                              <m:e>
                                <m:r>
                                  <a:rPr lang="zh-TW" altLang="en-US">
                                    <a:latin typeface="Cambria Math"/>
                                  </a:rPr>
                                  <m:t>0</m:t>
                                </m:r>
                              </m:e>
                              <m:e>
                                <m:sSup>
                                  <m:sSupPr>
                                    <m:ctrlPr>
                                      <a:rPr lang="zh-TW" altLang="en-US" i="1">
                                        <a:latin typeface="Cambria Math"/>
                                      </a:rPr>
                                    </m:ctrlPr>
                                  </m:sSupPr>
                                  <m:e>
                                    <m:r>
                                      <a:rPr lang="zh-TW" altLang="en-US" i="1">
                                        <a:latin typeface="Cambria Math"/>
                                      </a:rPr>
                                      <m:t>𝜌</m:t>
                                    </m:r>
                                  </m:e>
                                  <m:sup>
                                    <m:r>
                                      <a:rPr lang="zh-TW" altLang="en-US">
                                        <a:latin typeface="Cambria Math"/>
                                      </a:rPr>
                                      <m:t>2</m:t>
                                    </m:r>
                                  </m:sup>
                                </m:sSup>
                              </m:e>
                              <m:e>
                                <m:r>
                                  <a:rPr lang="zh-TW" altLang="en-US">
                                    <a:latin typeface="Cambria Math"/>
                                  </a:rPr>
                                  <m:t>0</m:t>
                                </m:r>
                              </m:e>
                            </m:mr>
                            <m:mr>
                              <m:e>
                                <m:r>
                                  <a:rPr lang="zh-TW" altLang="en-US">
                                    <a:latin typeface="Cambria Math"/>
                                  </a:rPr>
                                  <m:t>−</m:t>
                                </m:r>
                                <m:f>
                                  <m:fPr>
                                    <m:ctrlPr>
                                      <a:rPr lang="zh-TW" altLang="en-US" i="1">
                                        <a:latin typeface="Cambria Math"/>
                                      </a:rPr>
                                    </m:ctrlPr>
                                  </m:fPr>
                                  <m:num>
                                    <m:sSup>
                                      <m:sSupPr>
                                        <m:ctrlPr>
                                          <a:rPr lang="zh-TW" altLang="en-US" i="1">
                                            <a:latin typeface="Cambria Math"/>
                                          </a:rPr>
                                        </m:ctrlPr>
                                      </m:sSupPr>
                                      <m:e>
                                        <m:r>
                                          <m:rPr>
                                            <m:sty m:val="p"/>
                                          </m:rPr>
                                          <a:rPr lang="zh-TW" altLang="en-US">
                                            <a:latin typeface="Cambria Math"/>
                                          </a:rPr>
                                          <m:t>ωΣ</m:t>
                                        </m:r>
                                      </m:e>
                                      <m:sup>
                                        <m:r>
                                          <a:rPr lang="zh-TW" altLang="en-US">
                                            <a:latin typeface="Cambria Math"/>
                                          </a:rPr>
                                          <m:t>2</m:t>
                                        </m:r>
                                      </m:sup>
                                    </m:sSup>
                                    <m:r>
                                      <a:rPr lang="zh-TW" altLang="en-US">
                                        <a:latin typeface="Cambria Math"/>
                                      </a:rPr>
                                      <m:t>⁢</m:t>
                                    </m:r>
                                    <m:sSup>
                                      <m:sSupPr>
                                        <m:ctrlPr>
                                          <a:rPr lang="zh-TW" altLang="en-US" i="1">
                                            <a:latin typeface="Cambria Math"/>
                                          </a:rPr>
                                        </m:ctrlPr>
                                      </m:sSupPr>
                                      <m:e>
                                        <m:r>
                                          <m:rPr>
                                            <m:sty m:val="p"/>
                                          </m:rPr>
                                          <a:rPr lang="zh-TW" altLang="en-US">
                                            <a:latin typeface="Cambria Math"/>
                                          </a:rPr>
                                          <m:t>sin</m:t>
                                        </m:r>
                                      </m:e>
                                      <m:sup>
                                        <m:r>
                                          <a:rPr lang="zh-TW" altLang="en-US">
                                            <a:latin typeface="Cambria Math"/>
                                          </a:rPr>
                                          <m:t>2</m:t>
                                        </m:r>
                                      </m:sup>
                                    </m:sSup>
                                    <m:r>
                                      <a:rPr lang="zh-TW" altLang="en-US">
                                        <a:latin typeface="Cambria Math"/>
                                      </a:rPr>
                                      <m:t>⁢</m:t>
                                    </m:r>
                                    <m:r>
                                      <a:rPr lang="zh-TW" altLang="en-US" i="1">
                                        <a:latin typeface="Cambria Math"/>
                                      </a:rPr>
                                      <m:t>𝜃</m:t>
                                    </m:r>
                                  </m:num>
                                  <m:den>
                                    <m:sSup>
                                      <m:sSupPr>
                                        <m:ctrlPr>
                                          <a:rPr lang="zh-TW" altLang="en-US" i="1">
                                            <a:latin typeface="Cambria Math"/>
                                          </a:rPr>
                                        </m:ctrlPr>
                                      </m:sSupPr>
                                      <m:e>
                                        <m:r>
                                          <a:rPr lang="zh-TW" altLang="en-US" i="1">
                                            <a:latin typeface="Cambria Math"/>
                                          </a:rPr>
                                          <m:t>𝜌</m:t>
                                        </m:r>
                                      </m:e>
                                      <m:sup>
                                        <m:r>
                                          <a:rPr lang="zh-TW" altLang="en-US">
                                            <a:latin typeface="Cambria Math"/>
                                          </a:rPr>
                                          <m:t>2</m:t>
                                        </m:r>
                                      </m:sup>
                                    </m:sSup>
                                  </m:den>
                                </m:f>
                              </m:e>
                              <m:e>
                                <m:r>
                                  <a:rPr lang="zh-TW" altLang="en-US">
                                    <a:latin typeface="Cambria Math"/>
                                  </a:rPr>
                                  <m:t>−</m:t>
                                </m:r>
                                <m:sSub>
                                  <m:sSubPr>
                                    <m:ctrlPr>
                                      <a:rPr lang="zh-TW" altLang="en-US" i="1">
                                        <a:latin typeface="Cambria Math"/>
                                      </a:rPr>
                                    </m:ctrlPr>
                                  </m:sSubPr>
                                  <m:e>
                                    <m:r>
                                      <m:rPr>
                                        <m:sty m:val="p"/>
                                      </m:rPr>
                                      <a:rPr lang="zh-TW" altLang="en-US">
                                        <a:latin typeface="Cambria Math"/>
                                      </a:rPr>
                                      <m:t>jr</m:t>
                                    </m:r>
                                  </m:e>
                                  <m:sub>
                                    <m:r>
                                      <a:rPr lang="zh-TW" altLang="en-US" i="1">
                                        <a:latin typeface="Cambria Math"/>
                                      </a:rPr>
                                      <m:t>𝑔</m:t>
                                    </m:r>
                                  </m:sub>
                                </m:sSub>
                                <m:r>
                                  <a:rPr lang="zh-TW" altLang="en-US">
                                    <a:latin typeface="Cambria Math"/>
                                  </a:rPr>
                                  <m:t>⁢</m:t>
                                </m:r>
                                <m:sSup>
                                  <m:sSupPr>
                                    <m:ctrlPr>
                                      <a:rPr lang="zh-TW" altLang="en-US" i="1">
                                        <a:latin typeface="Cambria Math"/>
                                      </a:rPr>
                                    </m:ctrlPr>
                                  </m:sSupPr>
                                  <m:e>
                                    <m:r>
                                      <m:rPr>
                                        <m:sty m:val="p"/>
                                      </m:rPr>
                                      <a:rPr lang="zh-TW" altLang="en-US">
                                        <a:latin typeface="Cambria Math"/>
                                      </a:rPr>
                                      <m:t>sin</m:t>
                                    </m:r>
                                  </m:e>
                                  <m:sup>
                                    <m:r>
                                      <a:rPr lang="zh-TW" altLang="en-US">
                                        <a:latin typeface="Cambria Math"/>
                                      </a:rPr>
                                      <m:t>2</m:t>
                                    </m:r>
                                  </m:sup>
                                </m:sSup>
                                <m:r>
                                  <a:rPr lang="zh-TW" altLang="en-US">
                                    <a:latin typeface="Cambria Math"/>
                                  </a:rPr>
                                  <m:t>⁢</m:t>
                                </m:r>
                                <m:r>
                                  <a:rPr lang="zh-TW" altLang="en-US" i="1">
                                    <a:latin typeface="Cambria Math"/>
                                  </a:rPr>
                                  <m:t>𝜃</m:t>
                                </m:r>
                                <m:r>
                                  <a:rPr lang="zh-TW" altLang="en-US">
                                    <a:latin typeface="Cambria Math"/>
                                  </a:rPr>
                                  <m:t>⁢</m:t>
                                </m:r>
                                <m:d>
                                  <m:dPr>
                                    <m:ctrlPr>
                                      <a:rPr lang="zh-TW" altLang="en-US" i="1">
                                        <a:latin typeface="Cambria Math"/>
                                      </a:rPr>
                                    </m:ctrlPr>
                                  </m:dPr>
                                  <m:e>
                                    <m:r>
                                      <a:rPr lang="zh-TW" altLang="en-US">
                                        <a:latin typeface="Cambria Math"/>
                                      </a:rPr>
                                      <m:t>1+</m:t>
                                    </m:r>
                                    <m:f>
                                      <m:fPr>
                                        <m:ctrlPr>
                                          <a:rPr lang="zh-TW" altLang="en-US" i="1">
                                            <a:latin typeface="Cambria Math"/>
                                          </a:rPr>
                                        </m:ctrlPr>
                                      </m:fPr>
                                      <m:num>
                                        <m:r>
                                          <a:rPr lang="zh-TW" altLang="en-US">
                                            <a:latin typeface="Cambria Math"/>
                                          </a:rPr>
                                          <m:t>2⁢</m:t>
                                        </m:r>
                                        <m:sSub>
                                          <m:sSubPr>
                                            <m:ctrlPr>
                                              <a:rPr lang="zh-TW" altLang="en-US" i="1">
                                                <a:latin typeface="Cambria Math"/>
                                              </a:rPr>
                                            </m:ctrlPr>
                                          </m:sSubPr>
                                          <m:e>
                                            <m:r>
                                              <a:rPr lang="zh-TW" altLang="en-US" i="1">
                                                <a:latin typeface="Cambria Math"/>
                                              </a:rPr>
                                              <m:t>𝑟</m:t>
                                            </m:r>
                                          </m:e>
                                          <m:sub>
                                            <m:r>
                                              <a:rPr lang="zh-TW" altLang="en-US" i="1">
                                                <a:latin typeface="Cambria Math"/>
                                              </a:rPr>
                                              <m:t>𝑔</m:t>
                                            </m:r>
                                          </m:sub>
                                        </m:sSub>
                                        <m:r>
                                          <a:rPr lang="zh-TW" altLang="en-US">
                                            <a:latin typeface="Cambria Math"/>
                                          </a:rPr>
                                          <m:t>⁢</m:t>
                                        </m:r>
                                        <m:r>
                                          <a:rPr lang="zh-TW" altLang="en-US" i="1">
                                            <a:latin typeface="Cambria Math"/>
                                          </a:rPr>
                                          <m:t>𝑟</m:t>
                                        </m:r>
                                      </m:num>
                                      <m:den>
                                        <m:sSup>
                                          <m:sSupPr>
                                            <m:ctrlPr>
                                              <a:rPr lang="zh-TW" altLang="en-US" i="1">
                                                <a:latin typeface="Cambria Math"/>
                                              </a:rPr>
                                            </m:ctrlPr>
                                          </m:sSupPr>
                                          <m:e>
                                            <m:r>
                                              <a:rPr lang="zh-TW" altLang="en-US" i="1">
                                                <a:latin typeface="Cambria Math"/>
                                              </a:rPr>
                                              <m:t>𝜌</m:t>
                                            </m:r>
                                          </m:e>
                                          <m:sup>
                                            <m:r>
                                              <a:rPr lang="zh-TW" altLang="en-US">
                                                <a:latin typeface="Cambria Math"/>
                                              </a:rPr>
                                              <m:t>2</m:t>
                                            </m:r>
                                          </m:sup>
                                        </m:sSup>
                                      </m:den>
                                    </m:f>
                                  </m:e>
                                </m:d>
                              </m:e>
                              <m:e>
                                <m:r>
                                  <a:rPr lang="zh-TW" altLang="en-US">
                                    <a:latin typeface="Cambria Math"/>
                                  </a:rPr>
                                  <m:t>0</m:t>
                                </m:r>
                              </m:e>
                              <m:e>
                                <m:f>
                                  <m:fPr>
                                    <m:ctrlPr>
                                      <a:rPr lang="zh-TW" altLang="en-US" i="1">
                                        <a:latin typeface="Cambria Math"/>
                                      </a:rPr>
                                    </m:ctrlPr>
                                  </m:fPr>
                                  <m:num>
                                    <m:sSup>
                                      <m:sSupPr>
                                        <m:ctrlPr>
                                          <a:rPr lang="zh-TW" altLang="en-US" i="1">
                                            <a:latin typeface="Cambria Math"/>
                                          </a:rPr>
                                        </m:ctrlPr>
                                      </m:sSupPr>
                                      <m:e>
                                        <m:r>
                                          <a:rPr lang="zh-TW" altLang="en-US" i="1">
                                            <a:latin typeface="Cambria Math"/>
                                          </a:rPr>
                                          <m:t>𝛴</m:t>
                                        </m:r>
                                      </m:e>
                                      <m:sup>
                                        <m:r>
                                          <a:rPr lang="zh-TW" altLang="en-US">
                                            <a:latin typeface="Cambria Math"/>
                                          </a:rPr>
                                          <m:t>2</m:t>
                                        </m:r>
                                      </m:sup>
                                    </m:sSup>
                                  </m:num>
                                  <m:den>
                                    <m:sSup>
                                      <m:sSupPr>
                                        <m:ctrlPr>
                                          <a:rPr lang="zh-TW" altLang="en-US" i="1">
                                            <a:latin typeface="Cambria Math"/>
                                          </a:rPr>
                                        </m:ctrlPr>
                                      </m:sSupPr>
                                      <m:e>
                                        <m:r>
                                          <a:rPr lang="zh-TW" altLang="en-US" i="1">
                                            <a:latin typeface="Cambria Math"/>
                                          </a:rPr>
                                          <m:t>𝜌</m:t>
                                        </m:r>
                                      </m:e>
                                      <m:sup>
                                        <m:r>
                                          <a:rPr lang="zh-TW" altLang="en-US">
                                            <a:latin typeface="Cambria Math"/>
                                          </a:rPr>
                                          <m:t>2</m:t>
                                        </m:r>
                                      </m:sup>
                                    </m:sSup>
                                  </m:den>
                                </m:f>
                                <m:r>
                                  <a:rPr lang="zh-TW" altLang="en-US">
                                    <a:latin typeface="Cambria Math"/>
                                  </a:rPr>
                                  <m:t>⁢</m:t>
                                </m:r>
                                <m:sSup>
                                  <m:sSupPr>
                                    <m:ctrlPr>
                                      <a:rPr lang="zh-TW" altLang="en-US" i="1">
                                        <a:latin typeface="Cambria Math"/>
                                      </a:rPr>
                                    </m:ctrlPr>
                                  </m:sSupPr>
                                  <m:e>
                                    <m:r>
                                      <m:rPr>
                                        <m:sty m:val="p"/>
                                      </m:rPr>
                                      <a:rPr lang="zh-TW" altLang="en-US">
                                        <a:latin typeface="Cambria Math"/>
                                      </a:rPr>
                                      <m:t>sin</m:t>
                                    </m:r>
                                  </m:e>
                                  <m:sup>
                                    <m:r>
                                      <a:rPr lang="zh-TW" altLang="en-US">
                                        <a:latin typeface="Cambria Math"/>
                                      </a:rPr>
                                      <m:t>2</m:t>
                                    </m:r>
                                  </m:sup>
                                </m:sSup>
                                <m:r>
                                  <a:rPr lang="zh-TW" altLang="en-US">
                                    <a:latin typeface="Cambria Math"/>
                                  </a:rPr>
                                  <m:t>⁢</m:t>
                                </m:r>
                                <m:r>
                                  <a:rPr lang="zh-TW" altLang="en-US" i="1">
                                    <a:latin typeface="Cambria Math"/>
                                  </a:rPr>
                                  <m:t>𝜃</m:t>
                                </m:r>
                              </m:e>
                            </m:mr>
                          </m:m>
                        </m:e>
                      </m:d>
                    </m:oMath>
                  </m:oMathPara>
                </a14:m>
                <a:endParaRPr lang="zh-TW" alt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284214" y="4373814"/>
                <a:ext cx="8567152" cy="2363660"/>
              </a:xfrm>
              <a:prstGeom prst="rect">
                <a:avLst/>
              </a:prstGeom>
              <a:blipFill rotWithShape="1">
                <a:blip r:embed="rId7"/>
                <a:stretch>
                  <a:fillRect/>
                </a:stretch>
              </a:blipFill>
            </p:spPr>
            <p:txBody>
              <a:bodyPr/>
              <a:lstStyle/>
              <a:p>
                <a:r>
                  <a:rPr lang="zh-TW" altLang="en-US">
                    <a:noFill/>
                  </a:rPr>
                  <a:t> </a:t>
                </a:r>
              </a:p>
            </p:txBody>
          </p:sp>
        </mc:Fallback>
      </mc:AlternateContent>
      <p:sp>
        <p:nvSpPr>
          <p:cNvPr id="14" name="TextBox 13"/>
          <p:cNvSpPr txBox="1"/>
          <p:nvPr/>
        </p:nvSpPr>
        <p:spPr>
          <a:xfrm>
            <a:off x="1440576" y="3603293"/>
            <a:ext cx="5343899"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The coordinate change compresses time near the BH.</a:t>
            </a:r>
            <a:endParaRPr lang="zh-TW" altLang="en-US" dirty="0" smtClean="0">
              <a:latin typeface="Cambria Math" pitchFamily="18" charset="0"/>
              <a:ea typeface="Cambria Math" pitchFamily="18" charset="0"/>
            </a:endParaRPr>
          </a:p>
        </p:txBody>
      </p:sp>
    </p:spTree>
    <p:extLst>
      <p:ext uri="{BB962C8B-B14F-4D97-AF65-F5344CB8AC3E}">
        <p14:creationId xmlns:p14="http://schemas.microsoft.com/office/powerpoint/2010/main" val="404498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P spid="10" grpId="0"/>
      <p:bldP spid="11"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ltLang="zh-TW" dirty="0" smtClean="0"/>
              <a:t>Recap – coordinate systems used</a:t>
            </a:r>
            <a:endParaRPr lang="zh-TW" altLang="en-US" dirty="0"/>
          </a:p>
        </p:txBody>
      </p:sp>
      <p:sp>
        <p:nvSpPr>
          <p:cNvPr id="3" name="TextBox 2"/>
          <p:cNvSpPr txBox="1"/>
          <p:nvPr/>
        </p:nvSpPr>
        <p:spPr>
          <a:xfrm>
            <a:off x="379154" y="914017"/>
            <a:ext cx="3461525"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1. The moving body frame (MOV)</a:t>
            </a:r>
            <a:endParaRPr lang="zh-TW" altLang="en-US" dirty="0" smtClean="0">
              <a:latin typeface="Cambria Math" pitchFamily="18" charset="0"/>
              <a:ea typeface="Cambria Math" pitchFamily="18" charset="0"/>
            </a:endParaRPr>
          </a:p>
        </p:txBody>
      </p:sp>
      <p:sp>
        <p:nvSpPr>
          <p:cNvPr id="4" name="TextBox 3"/>
          <p:cNvSpPr txBox="1"/>
          <p:nvPr/>
        </p:nvSpPr>
        <p:spPr>
          <a:xfrm>
            <a:off x="333406" y="4075637"/>
            <a:ext cx="3476016"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2. Fixed local Lorentz frame (FIX)</a:t>
            </a:r>
            <a:endParaRPr lang="zh-TW" altLang="en-US" dirty="0" smtClean="0">
              <a:latin typeface="Cambria Math" pitchFamily="18" charset="0"/>
              <a:ea typeface="Cambria Math" pitchFamily="18" charset="0"/>
            </a:endParaRPr>
          </a:p>
        </p:txBody>
      </p:sp>
      <p:sp>
        <p:nvSpPr>
          <p:cNvPr id="5" name="TextBox 4"/>
          <p:cNvSpPr txBox="1"/>
          <p:nvPr/>
        </p:nvSpPr>
        <p:spPr>
          <a:xfrm>
            <a:off x="4759044" y="1492540"/>
            <a:ext cx="3743269"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3. Schwarzschild-Hilbert frame (SH)</a:t>
            </a:r>
            <a:endParaRPr lang="zh-TW" altLang="en-US" dirty="0" smtClean="0">
              <a:latin typeface="Cambria Math" pitchFamily="18" charset="0"/>
              <a:ea typeface="Cambria Math" pitchFamily="18" charset="0"/>
            </a:endParaRPr>
          </a:p>
        </p:txBody>
      </p:sp>
      <p:grpSp>
        <p:nvGrpSpPr>
          <p:cNvPr id="6" name="Group 5"/>
          <p:cNvGrpSpPr/>
          <p:nvPr/>
        </p:nvGrpSpPr>
        <p:grpSpPr>
          <a:xfrm>
            <a:off x="823527" y="4480504"/>
            <a:ext cx="2428533" cy="2232027"/>
            <a:chOff x="5495233" y="2881944"/>
            <a:chExt cx="4023483" cy="3976056"/>
          </a:xfrm>
        </p:grpSpPr>
        <p:pic>
          <p:nvPicPr>
            <p:cNvPr id="7" name="Picture 6" descr="G:\Desktop\Black Hole Astrophysics\Textbook circle\08 Ch 6.5.2.&amp;6.6.2.2&amp;7.1~7.3\Triangles_(spherical_geometry)_s.jpg"/>
            <p:cNvPicPr>
              <a:picLocks noChangeAspect="1" noChangeArrowheads="1"/>
            </p:cNvPicPr>
            <p:nvPr/>
          </p:nvPicPr>
          <p:blipFill rotWithShape="1">
            <a:blip r:embed="rId2">
              <a:extLst>
                <a:ext uri="{28A0092B-C50C-407E-A947-70E740481C1C}">
                  <a14:useLocalDpi xmlns:a14="http://schemas.microsoft.com/office/drawing/2010/main" val="0"/>
                </a:ext>
              </a:extLst>
            </a:blip>
            <a:srcRect l="55059" t="37297" b="8693"/>
            <a:stretch/>
          </p:blipFill>
          <p:spPr bwMode="auto">
            <a:xfrm>
              <a:off x="5495233" y="2881944"/>
              <a:ext cx="4023483" cy="39760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G:\Desktop\Black Hole Astrophysics\Textbook circle\09 Ch7.4\vehi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789639" flipH="1">
              <a:off x="6809729" y="4675181"/>
              <a:ext cx="1252103" cy="94023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flipV="1">
              <a:off x="7435780" y="4718612"/>
              <a:ext cx="1387611" cy="777994"/>
            </a:xfrm>
            <a:prstGeom prst="straightConnector1">
              <a:avLst/>
            </a:prstGeom>
            <a:ln w="381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10" name="Picture 3" descr="G:\Desktop\Black Hole Astrophysics\Textbook circle\09 Ch7.4\vehi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789639" flipH="1">
              <a:off x="6809729" y="4675182"/>
              <a:ext cx="1252103" cy="9402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G:\Desktop\Black Hole Astrophysics\Textbook circle\09 Ch7.4\vehi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789639" flipH="1">
              <a:off x="8035215" y="3921533"/>
              <a:ext cx="1252103" cy="9402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645059" y="1361794"/>
            <a:ext cx="3211684" cy="2682346"/>
            <a:chOff x="160937" y="1213596"/>
            <a:chExt cx="5220688" cy="4749054"/>
          </a:xfrm>
        </p:grpSpPr>
        <p:pic>
          <p:nvPicPr>
            <p:cNvPr id="13" name="Picture 12" descr="G:\Desktop\Black Hole Astrophysics\Textbook circle\08 Ch 6.5.2.&amp;6.6.2.2&amp;7.1~7.3\Triangles_(spherical_geometry)_s.jpg"/>
            <p:cNvPicPr>
              <a:picLocks noChangeAspect="1" noChangeArrowheads="1"/>
            </p:cNvPicPr>
            <p:nvPr/>
          </p:nvPicPr>
          <p:blipFill rotWithShape="1">
            <a:blip r:embed="rId2">
              <a:extLst>
                <a:ext uri="{28A0092B-C50C-407E-A947-70E740481C1C}">
                  <a14:useLocalDpi xmlns:a14="http://schemas.microsoft.com/office/drawing/2010/main" val="0"/>
                </a:ext>
              </a:extLst>
            </a:blip>
            <a:srcRect l="55059" t="37297" b="8693"/>
            <a:stretch/>
          </p:blipFill>
          <p:spPr bwMode="auto">
            <a:xfrm>
              <a:off x="1358142" y="1213596"/>
              <a:ext cx="4023483" cy="39760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G:\Desktop\Black Hole Astrophysics\Textbook circle\08 Ch 6.5.2.&amp;6.6.2.2&amp;7.1~7.3\Triangles_(spherical_geometry)_s.jpg"/>
            <p:cNvPicPr>
              <a:picLocks noChangeAspect="1" noChangeArrowheads="1"/>
            </p:cNvPicPr>
            <p:nvPr/>
          </p:nvPicPr>
          <p:blipFill rotWithShape="1">
            <a:blip r:embed="rId2">
              <a:extLst>
                <a:ext uri="{28A0092B-C50C-407E-A947-70E740481C1C}">
                  <a14:useLocalDpi xmlns:a14="http://schemas.microsoft.com/office/drawing/2010/main" val="0"/>
                </a:ext>
              </a:extLst>
            </a:blip>
            <a:srcRect l="55059" t="37297" b="8693"/>
            <a:stretch/>
          </p:blipFill>
          <p:spPr bwMode="auto">
            <a:xfrm>
              <a:off x="160937" y="1986594"/>
              <a:ext cx="4023483" cy="397605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G:\Desktop\Black Hole Astrophysics\Textbook circle\09 Ch7.4\vehic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789639" flipH="1">
              <a:off x="2672638" y="3006833"/>
              <a:ext cx="1252103" cy="940234"/>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p:nvPr/>
          </p:nvCxnSpPr>
          <p:spPr>
            <a:xfrm flipV="1">
              <a:off x="2088565" y="3809035"/>
              <a:ext cx="1387611" cy="777994"/>
            </a:xfrm>
            <a:prstGeom prst="straightConnector1">
              <a:avLst/>
            </a:prstGeom>
            <a:ln w="381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4447575" y="1998290"/>
            <a:ext cx="4196804" cy="3329713"/>
            <a:chOff x="167778" y="1462694"/>
            <a:chExt cx="5515621" cy="4535434"/>
          </a:xfrm>
        </p:grpSpPr>
        <p:pic>
          <p:nvPicPr>
            <p:cNvPr id="18" name="Picture 17" descr="G:\Desktop\Black Hole Astrophysics\Textbook circle\08 Ch 6.5.2.&amp;6.6.2.2&amp;7.1~7.3\Triangles_(spherical_geometry)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78" y="1462694"/>
              <a:ext cx="5515621" cy="4535434"/>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3213036" y="3158705"/>
              <a:ext cx="2441314" cy="2412536"/>
              <a:chOff x="3996567" y="2755868"/>
              <a:chExt cx="4023483" cy="3976056"/>
            </a:xfrm>
          </p:grpSpPr>
          <p:pic>
            <p:nvPicPr>
              <p:cNvPr id="20" name="Picture 19" descr="G:\Desktop\Black Hole Astrophysics\Textbook circle\08 Ch 6.5.2.&amp;6.6.2.2&amp;7.1~7.3\Triangles_(spherical_geometry)_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5059" t="37297" b="8693"/>
              <a:stretch/>
            </p:blipFill>
            <p:spPr bwMode="auto">
              <a:xfrm>
                <a:off x="3996567" y="2755868"/>
                <a:ext cx="4023483" cy="397605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G:\Desktop\Black Hole Astrophysics\Textbook circle\09 Ch7.4\vehicl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789639" flipH="1">
                <a:off x="5311063" y="4549105"/>
                <a:ext cx="1252103" cy="940234"/>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p:cNvCxnSpPr/>
              <p:nvPr/>
            </p:nvCxnSpPr>
            <p:spPr>
              <a:xfrm flipV="1">
                <a:off x="5937114" y="4592536"/>
                <a:ext cx="1387611" cy="777994"/>
              </a:xfrm>
              <a:prstGeom prst="straightConnector1">
                <a:avLst/>
              </a:prstGeom>
              <a:ln w="381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23" name="Picture 3" descr="G:\Desktop\Black Hole Astrophysics\Textbook circle\09 Ch7.4\vehicl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789639" flipH="1">
                <a:off x="5311063" y="4549106"/>
                <a:ext cx="1252103" cy="94023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G:\Desktop\Black Hole Astrophysics\Textbook circle\09 Ch7.4\vehicl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789639" flipH="1">
                <a:off x="6543323" y="3776432"/>
                <a:ext cx="1252103" cy="940234"/>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51186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What is a Kerr Black Hole?</a:t>
            </a:r>
            <a:endParaRPr lang="zh-TW" altLang="en-US" dirty="0"/>
          </a:p>
        </p:txBody>
      </p:sp>
      <p:pic>
        <p:nvPicPr>
          <p:cNvPr id="1026" name="Picture 2" descr="G:\Desktop\Black Hole Astrophysics\Textbook circle\10 Ch7.5&amp;7.7\595px-Ergospher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53" y="2398937"/>
            <a:ext cx="3746970" cy="37784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03126" y="1293341"/>
            <a:ext cx="7076745" cy="646331"/>
          </a:xfrm>
          <a:prstGeom prst="rect">
            <a:avLst/>
          </a:prstGeom>
          <a:noFill/>
        </p:spPr>
        <p:txBody>
          <a:bodyPr wrap="none" rtlCol="0">
            <a:spAutoFit/>
          </a:bodyPr>
          <a:lstStyle/>
          <a:p>
            <a:pPr algn="ctr"/>
            <a:r>
              <a:rPr lang="en-US" altLang="zh-TW" dirty="0" smtClean="0">
                <a:latin typeface="Cambria Math" pitchFamily="18" charset="0"/>
                <a:ea typeface="Cambria Math" pitchFamily="18" charset="0"/>
              </a:rPr>
              <a:t>Solution to the Einstein Equations for </a:t>
            </a:r>
          </a:p>
          <a:p>
            <a:pPr algn="ctr"/>
            <a:r>
              <a:rPr lang="en-US" altLang="zh-TW" dirty="0" smtClean="0">
                <a:latin typeface="Cambria Math" pitchFamily="18" charset="0"/>
                <a:ea typeface="Cambria Math" pitchFamily="18" charset="0"/>
              </a:rPr>
              <a:t>Rotating, Uncharged, axially-symmetric black hole in empty </a:t>
            </a:r>
            <a:r>
              <a:rPr lang="en-US" altLang="zh-TW" dirty="0" err="1" smtClean="0">
                <a:latin typeface="Cambria Math" pitchFamily="18" charset="0"/>
                <a:ea typeface="Cambria Math" pitchFamily="18" charset="0"/>
              </a:rPr>
              <a:t>spacetime</a:t>
            </a:r>
            <a:r>
              <a:rPr lang="en-US" altLang="zh-TW" dirty="0" smtClean="0">
                <a:latin typeface="Cambria Math" pitchFamily="18" charset="0"/>
                <a:ea typeface="Cambria Math" pitchFamily="18" charset="0"/>
              </a:rPr>
              <a:t>.</a:t>
            </a:r>
            <a:endParaRPr lang="zh-TW" altLang="en-US" dirty="0" smtClean="0">
              <a:latin typeface="Cambria Math" pitchFamily="18" charset="0"/>
              <a:ea typeface="Cambria Math" pitchFamily="18" charset="0"/>
            </a:endParaRPr>
          </a:p>
        </p:txBody>
      </p:sp>
      <p:sp>
        <p:nvSpPr>
          <p:cNvPr id="4" name="TextBox 3"/>
          <p:cNvSpPr txBox="1"/>
          <p:nvPr/>
        </p:nvSpPr>
        <p:spPr>
          <a:xfrm>
            <a:off x="4555525" y="2484075"/>
            <a:ext cx="4431956" cy="3693319"/>
          </a:xfrm>
          <a:prstGeom prst="rect">
            <a:avLst/>
          </a:prstGeom>
          <a:noFill/>
        </p:spPr>
        <p:txBody>
          <a:bodyPr wrap="square" rtlCol="0">
            <a:spAutoFit/>
          </a:bodyPr>
          <a:lstStyle/>
          <a:p>
            <a:pPr algn="ctr"/>
            <a:r>
              <a:rPr lang="en-US" altLang="zh-TW" dirty="0" smtClean="0">
                <a:latin typeface="Cambria Math" pitchFamily="18" charset="0"/>
                <a:ea typeface="Cambria Math" pitchFamily="18" charset="0"/>
              </a:rPr>
              <a:t>Brief Introduction:</a:t>
            </a:r>
          </a:p>
          <a:p>
            <a:pPr algn="ctr"/>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Like </a:t>
            </a:r>
            <a:r>
              <a:rPr lang="en-US" altLang="zh-TW" dirty="0">
                <a:latin typeface="Cambria Math" pitchFamily="18" charset="0"/>
                <a:ea typeface="Cambria Math" pitchFamily="18" charset="0"/>
              </a:rPr>
              <a:t>other stars, black holes can rotate. The difference here, is that </a:t>
            </a:r>
            <a:r>
              <a:rPr lang="en-US" altLang="zh-TW" u="sng" dirty="0">
                <a:solidFill>
                  <a:srgbClr val="0070C0"/>
                </a:solidFill>
                <a:latin typeface="Cambria Math" pitchFamily="18" charset="0"/>
                <a:ea typeface="Cambria Math" pitchFamily="18" charset="0"/>
              </a:rPr>
              <a:t>black hole </a:t>
            </a:r>
            <a:r>
              <a:rPr lang="en-US" altLang="zh-TW" u="sng" dirty="0" smtClean="0">
                <a:solidFill>
                  <a:srgbClr val="0070C0"/>
                </a:solidFill>
                <a:latin typeface="Cambria Math" pitchFamily="18" charset="0"/>
                <a:ea typeface="Cambria Math" pitchFamily="18" charset="0"/>
              </a:rPr>
              <a:t>rotational </a:t>
            </a:r>
            <a:r>
              <a:rPr lang="en-US" altLang="zh-TW" u="sng" dirty="0">
                <a:solidFill>
                  <a:srgbClr val="0070C0"/>
                </a:solidFill>
                <a:latin typeface="Cambria Math" pitchFamily="18" charset="0"/>
                <a:ea typeface="Cambria Math" pitchFamily="18" charset="0"/>
              </a:rPr>
              <a:t>speeds can be near the speed of light</a:t>
            </a:r>
            <a:r>
              <a:rPr lang="en-US" altLang="zh-TW" dirty="0">
                <a:latin typeface="Cambria Math" pitchFamily="18" charset="0"/>
                <a:ea typeface="Cambria Math" pitchFamily="18" charset="0"/>
              </a:rPr>
              <a:t>, causing still more changes in the </a:t>
            </a:r>
            <a:r>
              <a:rPr lang="en-US" altLang="zh-TW" dirty="0" smtClean="0">
                <a:latin typeface="Cambria Math" pitchFamily="18" charset="0"/>
                <a:ea typeface="Cambria Math" pitchFamily="18" charset="0"/>
              </a:rPr>
              <a:t>metric and </a:t>
            </a:r>
            <a:r>
              <a:rPr lang="en-US" altLang="zh-TW" dirty="0">
                <a:latin typeface="Cambria Math" pitchFamily="18" charset="0"/>
                <a:ea typeface="Cambria Math" pitchFamily="18" charset="0"/>
              </a:rPr>
              <a:t>in the way matter moves near a black hole. Space itself around a black hole </a:t>
            </a:r>
            <a:r>
              <a:rPr lang="en-US" altLang="zh-TW" dirty="0" smtClean="0">
                <a:latin typeface="Cambria Math" pitchFamily="18" charset="0"/>
                <a:ea typeface="Cambria Math" pitchFamily="18" charset="0"/>
              </a:rPr>
              <a:t>can rotate</a:t>
            </a:r>
            <a:r>
              <a:rPr lang="en-US" altLang="zh-TW" dirty="0">
                <a:latin typeface="Cambria Math" pitchFamily="18" charset="0"/>
                <a:ea typeface="Cambria Math" pitchFamily="18" charset="0"/>
              </a:rPr>
              <a:t>, and </a:t>
            </a:r>
            <a:r>
              <a:rPr lang="en-US" altLang="zh-TW" u="sng" dirty="0">
                <a:solidFill>
                  <a:srgbClr val="0070C0"/>
                </a:solidFill>
                <a:latin typeface="Cambria Math" pitchFamily="18" charset="0"/>
                <a:ea typeface="Cambria Math" pitchFamily="18" charset="0"/>
              </a:rPr>
              <a:t>it is this rotation of space that, very possibly, is the ultimate cause </a:t>
            </a:r>
            <a:r>
              <a:rPr lang="en-US" altLang="zh-TW" u="sng" dirty="0" smtClean="0">
                <a:solidFill>
                  <a:srgbClr val="0070C0"/>
                </a:solidFill>
                <a:latin typeface="Cambria Math" pitchFamily="18" charset="0"/>
                <a:ea typeface="Cambria Math" pitchFamily="18" charset="0"/>
              </a:rPr>
              <a:t>for some </a:t>
            </a:r>
            <a:r>
              <a:rPr lang="en-US" altLang="zh-TW" u="sng" dirty="0">
                <a:solidFill>
                  <a:srgbClr val="0070C0"/>
                </a:solidFill>
                <a:latin typeface="Cambria Math" pitchFamily="18" charset="0"/>
                <a:ea typeface="Cambria Math" pitchFamily="18" charset="0"/>
              </a:rPr>
              <a:t>of the powerful jets </a:t>
            </a:r>
            <a:r>
              <a:rPr lang="en-US" altLang="zh-TW" dirty="0">
                <a:latin typeface="Cambria Math" pitchFamily="18" charset="0"/>
                <a:ea typeface="Cambria Math" pitchFamily="18" charset="0"/>
              </a:rPr>
              <a:t>of matter that we see being ejected from quasars and </a:t>
            </a:r>
            <a:r>
              <a:rPr lang="en-US" altLang="zh-TW" dirty="0" smtClean="0">
                <a:latin typeface="Cambria Math" pitchFamily="18" charset="0"/>
                <a:ea typeface="Cambria Math" pitchFamily="18" charset="0"/>
              </a:rPr>
              <a:t>other black </a:t>
            </a:r>
            <a:r>
              <a:rPr lang="en-US" altLang="zh-TW" dirty="0">
                <a:latin typeface="Cambria Math" pitchFamily="18" charset="0"/>
                <a:ea typeface="Cambria Math" pitchFamily="18" charset="0"/>
              </a:rPr>
              <a:t>hole systems.</a:t>
            </a:r>
            <a:endParaRPr lang="zh-TW" altLang="en-US" dirty="0" smtClean="0">
              <a:latin typeface="Cambria Math" pitchFamily="18" charset="0"/>
              <a:ea typeface="Cambria Math" pitchFamily="18" charset="0"/>
            </a:endParaRPr>
          </a:p>
        </p:txBody>
      </p:sp>
    </p:spTree>
    <p:extLst>
      <p:ext uri="{BB962C8B-B14F-4D97-AF65-F5344CB8AC3E}">
        <p14:creationId xmlns:p14="http://schemas.microsoft.com/office/powerpoint/2010/main" val="35118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The Kerr Metric</a:t>
            </a:r>
            <a:endParaRPr lang="zh-TW" altLang="en-US" dirty="0"/>
          </a:p>
        </p:txBody>
      </p:sp>
      <mc:AlternateContent xmlns:mc="http://schemas.openxmlformats.org/markup-compatibility/2006" xmlns:a14="http://schemas.microsoft.com/office/drawing/2010/main">
        <mc:Choice Requires="a14">
          <p:sp>
            <p:nvSpPr>
              <p:cNvPr id="5" name="TextBox 4"/>
              <p:cNvSpPr txBox="1"/>
              <p:nvPr/>
            </p:nvSpPr>
            <p:spPr>
              <a:xfrm>
                <a:off x="3295136" y="1871756"/>
                <a:ext cx="5617086" cy="20282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zh-TW" altLang="en-US" sz="1600" i="1">
                              <a:latin typeface="Cambria Math"/>
                            </a:rPr>
                          </m:ctrlPr>
                        </m:sSubPr>
                        <m:e>
                          <m:d>
                            <m:dPr>
                              <m:ctrlPr>
                                <a:rPr lang="zh-TW" altLang="en-US" sz="1600" i="1">
                                  <a:latin typeface="Cambria Math"/>
                                </a:rPr>
                              </m:ctrlPr>
                            </m:dPr>
                            <m:e>
                              <m:sSubSup>
                                <m:sSubSupPr>
                                  <m:ctrlPr>
                                    <a:rPr lang="zh-TW" altLang="en-US" sz="1600" i="1">
                                      <a:latin typeface="Cambria Math"/>
                                    </a:rPr>
                                  </m:ctrlPr>
                                </m:sSubSupPr>
                                <m:e>
                                  <m:r>
                                    <a:rPr lang="zh-TW" altLang="en-US" sz="1600" i="1">
                                      <a:latin typeface="Cambria Math"/>
                                    </a:rPr>
                                    <m:t>𝑔</m:t>
                                  </m:r>
                                </m:e>
                                <m:sub>
                                  <m:r>
                                    <m:rPr>
                                      <m:sty m:val="p"/>
                                    </m:rPr>
                                    <a:rPr lang="zh-TW" altLang="en-US" sz="1600">
                                      <a:latin typeface="Cambria Math"/>
                                    </a:rPr>
                                    <m:t>BL</m:t>
                                  </m:r>
                                </m:sub>
                                <m:sup>
                                  <m:r>
                                    <m:rPr>
                                      <m:sty m:val="p"/>
                                    </m:rPr>
                                    <a:rPr lang="zh-TW" altLang="en-US" sz="1600">
                                      <a:latin typeface="Cambria Math"/>
                                    </a:rPr>
                                    <m:t>KER</m:t>
                                  </m:r>
                                </m:sup>
                              </m:sSubSup>
                            </m:e>
                          </m:d>
                        </m:e>
                        <m:sub>
                          <m:r>
                            <m:rPr>
                              <m:sty m:val="p"/>
                            </m:rPr>
                            <a:rPr lang="zh-TW" altLang="en-US" sz="1600">
                              <a:latin typeface="Cambria Math"/>
                            </a:rPr>
                            <m:t>αβ</m:t>
                          </m:r>
                        </m:sub>
                      </m:sSub>
                      <m:r>
                        <a:rPr lang="zh-TW" altLang="en-US" sz="1600">
                          <a:latin typeface="Cambria Math"/>
                        </a:rPr>
                        <m:t>=</m:t>
                      </m:r>
                      <m:d>
                        <m:dPr>
                          <m:ctrlPr>
                            <a:rPr lang="zh-TW" altLang="en-US" sz="1600" i="1">
                              <a:latin typeface="Cambria Math"/>
                            </a:rPr>
                          </m:ctrlPr>
                        </m:dPr>
                        <m:e>
                          <m:m>
                            <m:mPr>
                              <m:mcs>
                                <m:mc>
                                  <m:mcPr>
                                    <m:count m:val="4"/>
                                    <m:mcJc m:val="center"/>
                                  </m:mcPr>
                                </m:mc>
                              </m:mcs>
                              <m:ctrlPr>
                                <a:rPr lang="zh-TW" altLang="en-US" sz="1600" i="1">
                                  <a:latin typeface="Cambria Math"/>
                                </a:rPr>
                              </m:ctrlPr>
                            </m:mPr>
                            <m:mr>
                              <m:e>
                                <m:r>
                                  <a:rPr lang="zh-TW" altLang="en-US" sz="1600">
                                    <a:latin typeface="Cambria Math"/>
                                  </a:rPr>
                                  <m:t>−</m:t>
                                </m:r>
                                <m:d>
                                  <m:dPr>
                                    <m:ctrlPr>
                                      <a:rPr lang="zh-TW" altLang="en-US" sz="1600" i="1">
                                        <a:latin typeface="Cambria Math"/>
                                      </a:rPr>
                                    </m:ctrlPr>
                                  </m:dPr>
                                  <m:e>
                                    <m:r>
                                      <a:rPr lang="zh-TW" altLang="en-US" sz="1600">
                                        <a:latin typeface="Cambria Math"/>
                                      </a:rPr>
                                      <m:t>1−</m:t>
                                    </m:r>
                                    <m:f>
                                      <m:fPr>
                                        <m:ctrlPr>
                                          <a:rPr lang="zh-TW" altLang="en-US" sz="1600" i="1">
                                            <a:latin typeface="Cambria Math"/>
                                          </a:rPr>
                                        </m:ctrlPr>
                                      </m:fPr>
                                      <m:num>
                                        <m:r>
                                          <a:rPr lang="zh-TW" altLang="en-US" sz="1600">
                                            <a:latin typeface="Cambria Math"/>
                                          </a:rPr>
                                          <m:t>2⁢</m:t>
                                        </m:r>
                                        <m:sSub>
                                          <m:sSubPr>
                                            <m:ctrlPr>
                                              <a:rPr lang="zh-TW" altLang="en-US" sz="1600" i="1">
                                                <a:latin typeface="Cambria Math"/>
                                              </a:rPr>
                                            </m:ctrlPr>
                                          </m:sSubPr>
                                          <m:e>
                                            <m:r>
                                              <a:rPr lang="zh-TW" altLang="en-US" sz="1600" i="1">
                                                <a:latin typeface="Cambria Math"/>
                                              </a:rPr>
                                              <m:t>𝑟</m:t>
                                            </m:r>
                                          </m:e>
                                          <m:sub>
                                            <m:r>
                                              <a:rPr lang="zh-TW" altLang="en-US" sz="1600" i="1">
                                                <a:latin typeface="Cambria Math"/>
                                              </a:rPr>
                                              <m:t>𝑔</m:t>
                                            </m:r>
                                          </m:sub>
                                        </m:sSub>
                                        <m:r>
                                          <a:rPr lang="zh-TW" altLang="en-US" sz="1600">
                                            <a:latin typeface="Cambria Math"/>
                                          </a:rPr>
                                          <m:t>⁢</m:t>
                                        </m:r>
                                        <m:r>
                                          <a:rPr lang="zh-TW" altLang="en-US" sz="1600" i="1">
                                            <a:latin typeface="Cambria Math"/>
                                          </a:rPr>
                                          <m:t>𝑟</m:t>
                                        </m:r>
                                      </m:num>
                                      <m:den>
                                        <m:sSup>
                                          <m:sSupPr>
                                            <m:ctrlPr>
                                              <a:rPr lang="zh-TW" altLang="en-US" sz="1600" i="1">
                                                <a:latin typeface="Cambria Math"/>
                                              </a:rPr>
                                            </m:ctrlPr>
                                          </m:sSupPr>
                                          <m:e>
                                            <m:r>
                                              <a:rPr lang="zh-TW" altLang="en-US" sz="1600" i="1">
                                                <a:latin typeface="Cambria Math"/>
                                              </a:rPr>
                                              <m:t>𝜌</m:t>
                                            </m:r>
                                          </m:e>
                                          <m:sup>
                                            <m:r>
                                              <a:rPr lang="zh-TW" altLang="en-US" sz="1600">
                                                <a:latin typeface="Cambria Math"/>
                                              </a:rPr>
                                              <m:t>2</m:t>
                                            </m:r>
                                          </m:sup>
                                        </m:sSup>
                                      </m:den>
                                    </m:f>
                                  </m:e>
                                </m:d>
                                <m:r>
                                  <a:rPr lang="zh-TW" altLang="en-US" sz="1600">
                                    <a:latin typeface="Cambria Math"/>
                                  </a:rPr>
                                  <m:t>⁢</m:t>
                                </m:r>
                                <m:sSup>
                                  <m:sSupPr>
                                    <m:ctrlPr>
                                      <a:rPr lang="zh-TW" altLang="en-US" sz="1600" i="1">
                                        <a:latin typeface="Cambria Math"/>
                                      </a:rPr>
                                    </m:ctrlPr>
                                  </m:sSupPr>
                                  <m:e>
                                    <m:r>
                                      <a:rPr lang="zh-TW" altLang="en-US" sz="1600" i="1">
                                        <a:latin typeface="Cambria Math"/>
                                      </a:rPr>
                                      <m:t>𝑐</m:t>
                                    </m:r>
                                  </m:e>
                                  <m:sup>
                                    <m:r>
                                      <a:rPr lang="zh-TW" altLang="en-US" sz="1600">
                                        <a:latin typeface="Cambria Math"/>
                                      </a:rPr>
                                      <m:t>2</m:t>
                                    </m:r>
                                  </m:sup>
                                </m:sSup>
                              </m:e>
                              <m:e>
                                <m:r>
                                  <a:rPr lang="zh-TW" altLang="en-US" sz="1600">
                                    <a:latin typeface="Cambria Math"/>
                                  </a:rPr>
                                  <m:t>0</m:t>
                                </m:r>
                              </m:e>
                              <m:e>
                                <m:r>
                                  <a:rPr lang="zh-TW" altLang="en-US" sz="1600">
                                    <a:latin typeface="Cambria Math"/>
                                  </a:rPr>
                                  <m:t>0</m:t>
                                </m:r>
                              </m:e>
                              <m:e>
                                <m:r>
                                  <a:rPr lang="zh-TW" altLang="en-US" sz="1600">
                                    <a:latin typeface="Cambria Math"/>
                                  </a:rPr>
                                  <m:t>−</m:t>
                                </m:r>
                                <m:f>
                                  <m:fPr>
                                    <m:ctrlPr>
                                      <a:rPr lang="zh-TW" altLang="en-US" sz="1600" i="1">
                                        <a:latin typeface="Cambria Math"/>
                                      </a:rPr>
                                    </m:ctrlPr>
                                  </m:fPr>
                                  <m:num>
                                    <m:sSup>
                                      <m:sSupPr>
                                        <m:ctrlPr>
                                          <a:rPr lang="zh-TW" altLang="en-US" sz="1600" i="1">
                                            <a:latin typeface="Cambria Math"/>
                                          </a:rPr>
                                        </m:ctrlPr>
                                      </m:sSupPr>
                                      <m:e>
                                        <m:r>
                                          <m:rPr>
                                            <m:sty m:val="p"/>
                                          </m:rPr>
                                          <a:rPr lang="zh-TW" altLang="en-US" sz="1600">
                                            <a:latin typeface="Cambria Math"/>
                                          </a:rPr>
                                          <m:t>ωΣ</m:t>
                                        </m:r>
                                      </m:e>
                                      <m:sup>
                                        <m:r>
                                          <a:rPr lang="zh-TW" altLang="en-US" sz="1600">
                                            <a:latin typeface="Cambria Math"/>
                                          </a:rPr>
                                          <m:t>2</m:t>
                                        </m:r>
                                      </m:sup>
                                    </m:sSup>
                                    <m:r>
                                      <a:rPr lang="zh-TW" altLang="en-US" sz="1600">
                                        <a:latin typeface="Cambria Math"/>
                                      </a:rPr>
                                      <m:t>⁢</m:t>
                                    </m:r>
                                    <m:sSup>
                                      <m:sSupPr>
                                        <m:ctrlPr>
                                          <a:rPr lang="zh-TW" altLang="en-US" sz="1600" i="1">
                                            <a:latin typeface="Cambria Math"/>
                                          </a:rPr>
                                        </m:ctrlPr>
                                      </m:sSupPr>
                                      <m:e>
                                        <m:r>
                                          <m:rPr>
                                            <m:sty m:val="p"/>
                                          </m:rPr>
                                          <a:rPr lang="zh-TW" altLang="en-US" sz="1600">
                                            <a:latin typeface="Cambria Math"/>
                                          </a:rPr>
                                          <m:t>sin</m:t>
                                        </m:r>
                                      </m:e>
                                      <m:sup>
                                        <m:r>
                                          <a:rPr lang="zh-TW" altLang="en-US" sz="1600">
                                            <a:latin typeface="Cambria Math"/>
                                          </a:rPr>
                                          <m:t>2</m:t>
                                        </m:r>
                                      </m:sup>
                                    </m:sSup>
                                    <m:r>
                                      <a:rPr lang="zh-TW" altLang="en-US" sz="1600">
                                        <a:latin typeface="Cambria Math"/>
                                      </a:rPr>
                                      <m:t>⁢</m:t>
                                    </m:r>
                                    <m:r>
                                      <a:rPr lang="zh-TW" altLang="en-US" sz="1600" i="1">
                                        <a:latin typeface="Cambria Math"/>
                                      </a:rPr>
                                      <m:t>𝜃</m:t>
                                    </m:r>
                                  </m:num>
                                  <m:den>
                                    <m:sSup>
                                      <m:sSupPr>
                                        <m:ctrlPr>
                                          <a:rPr lang="zh-TW" altLang="en-US" sz="1600" i="1">
                                            <a:latin typeface="Cambria Math"/>
                                          </a:rPr>
                                        </m:ctrlPr>
                                      </m:sSupPr>
                                      <m:e>
                                        <m:r>
                                          <a:rPr lang="zh-TW" altLang="en-US" sz="1600" i="1">
                                            <a:latin typeface="Cambria Math"/>
                                          </a:rPr>
                                          <m:t>𝜌</m:t>
                                        </m:r>
                                      </m:e>
                                      <m:sup>
                                        <m:r>
                                          <a:rPr lang="zh-TW" altLang="en-US" sz="1600">
                                            <a:latin typeface="Cambria Math"/>
                                          </a:rPr>
                                          <m:t>2</m:t>
                                        </m:r>
                                      </m:sup>
                                    </m:sSup>
                                  </m:den>
                                </m:f>
                              </m:e>
                            </m:mr>
                            <m:mr>
                              <m:e>
                                <m:r>
                                  <a:rPr lang="zh-TW" altLang="en-US" sz="1600">
                                    <a:latin typeface="Cambria Math"/>
                                  </a:rPr>
                                  <m:t>0</m:t>
                                </m:r>
                              </m:e>
                              <m:e>
                                <m:f>
                                  <m:fPr>
                                    <m:ctrlPr>
                                      <a:rPr lang="zh-TW" altLang="en-US" sz="1600" i="1">
                                        <a:latin typeface="Cambria Math"/>
                                      </a:rPr>
                                    </m:ctrlPr>
                                  </m:fPr>
                                  <m:num>
                                    <m:sSup>
                                      <m:sSupPr>
                                        <m:ctrlPr>
                                          <a:rPr lang="zh-TW" altLang="en-US" sz="1600" i="1">
                                            <a:latin typeface="Cambria Math"/>
                                          </a:rPr>
                                        </m:ctrlPr>
                                      </m:sSupPr>
                                      <m:e>
                                        <m:r>
                                          <a:rPr lang="zh-TW" altLang="en-US" sz="1600" i="1">
                                            <a:latin typeface="Cambria Math"/>
                                          </a:rPr>
                                          <m:t>𝜌</m:t>
                                        </m:r>
                                      </m:e>
                                      <m:sup>
                                        <m:r>
                                          <a:rPr lang="zh-TW" altLang="en-US" sz="1600">
                                            <a:latin typeface="Cambria Math"/>
                                          </a:rPr>
                                          <m:t>2</m:t>
                                        </m:r>
                                      </m:sup>
                                    </m:sSup>
                                  </m:num>
                                  <m:den>
                                    <m:r>
                                      <a:rPr lang="zh-TW" altLang="en-US" sz="1600" i="1">
                                        <a:latin typeface="Cambria Math"/>
                                      </a:rPr>
                                      <m:t>𝛥</m:t>
                                    </m:r>
                                  </m:den>
                                </m:f>
                              </m:e>
                              <m:e>
                                <m:r>
                                  <a:rPr lang="zh-TW" altLang="en-US" sz="1600">
                                    <a:latin typeface="Cambria Math"/>
                                  </a:rPr>
                                  <m:t>0</m:t>
                                </m:r>
                              </m:e>
                              <m:e>
                                <m:r>
                                  <a:rPr lang="zh-TW" altLang="en-US" sz="1600">
                                    <a:latin typeface="Cambria Math"/>
                                  </a:rPr>
                                  <m:t>0</m:t>
                                </m:r>
                              </m:e>
                            </m:mr>
                            <m:mr>
                              <m:e>
                                <m:r>
                                  <a:rPr lang="zh-TW" altLang="en-US" sz="1600">
                                    <a:latin typeface="Cambria Math"/>
                                  </a:rPr>
                                  <m:t>0</m:t>
                                </m:r>
                              </m:e>
                              <m:e>
                                <m:r>
                                  <a:rPr lang="zh-TW" altLang="en-US" sz="1600">
                                    <a:latin typeface="Cambria Math"/>
                                  </a:rPr>
                                  <m:t>0</m:t>
                                </m:r>
                              </m:e>
                              <m:e>
                                <m:sSup>
                                  <m:sSupPr>
                                    <m:ctrlPr>
                                      <a:rPr lang="zh-TW" altLang="en-US" sz="1600" i="1">
                                        <a:latin typeface="Cambria Math"/>
                                      </a:rPr>
                                    </m:ctrlPr>
                                  </m:sSupPr>
                                  <m:e>
                                    <m:r>
                                      <a:rPr lang="zh-TW" altLang="en-US" sz="1600" i="1">
                                        <a:latin typeface="Cambria Math"/>
                                      </a:rPr>
                                      <m:t>𝜌</m:t>
                                    </m:r>
                                  </m:e>
                                  <m:sup>
                                    <m:r>
                                      <a:rPr lang="zh-TW" altLang="en-US" sz="1600">
                                        <a:latin typeface="Cambria Math"/>
                                      </a:rPr>
                                      <m:t>2</m:t>
                                    </m:r>
                                  </m:sup>
                                </m:sSup>
                              </m:e>
                              <m:e>
                                <m:r>
                                  <a:rPr lang="zh-TW" altLang="en-US" sz="1600">
                                    <a:latin typeface="Cambria Math"/>
                                  </a:rPr>
                                  <m:t>0</m:t>
                                </m:r>
                              </m:e>
                            </m:mr>
                            <m:mr>
                              <m:e>
                                <m:r>
                                  <a:rPr lang="zh-TW" altLang="en-US" sz="1600">
                                    <a:latin typeface="Cambria Math"/>
                                  </a:rPr>
                                  <m:t>−</m:t>
                                </m:r>
                                <m:f>
                                  <m:fPr>
                                    <m:ctrlPr>
                                      <a:rPr lang="zh-TW" altLang="en-US" sz="1600" i="1">
                                        <a:latin typeface="Cambria Math"/>
                                      </a:rPr>
                                    </m:ctrlPr>
                                  </m:fPr>
                                  <m:num>
                                    <m:sSup>
                                      <m:sSupPr>
                                        <m:ctrlPr>
                                          <a:rPr lang="zh-TW" altLang="en-US" sz="1600" i="1">
                                            <a:latin typeface="Cambria Math"/>
                                          </a:rPr>
                                        </m:ctrlPr>
                                      </m:sSupPr>
                                      <m:e>
                                        <m:r>
                                          <m:rPr>
                                            <m:sty m:val="p"/>
                                          </m:rPr>
                                          <a:rPr lang="zh-TW" altLang="en-US" sz="1600">
                                            <a:latin typeface="Cambria Math"/>
                                          </a:rPr>
                                          <m:t>ωΣ</m:t>
                                        </m:r>
                                      </m:e>
                                      <m:sup>
                                        <m:r>
                                          <a:rPr lang="zh-TW" altLang="en-US" sz="1600">
                                            <a:latin typeface="Cambria Math"/>
                                          </a:rPr>
                                          <m:t>2</m:t>
                                        </m:r>
                                      </m:sup>
                                    </m:sSup>
                                    <m:r>
                                      <a:rPr lang="zh-TW" altLang="en-US" sz="1600">
                                        <a:latin typeface="Cambria Math"/>
                                      </a:rPr>
                                      <m:t>⁢</m:t>
                                    </m:r>
                                    <m:sSup>
                                      <m:sSupPr>
                                        <m:ctrlPr>
                                          <a:rPr lang="zh-TW" altLang="en-US" sz="1600" i="1">
                                            <a:latin typeface="Cambria Math"/>
                                          </a:rPr>
                                        </m:ctrlPr>
                                      </m:sSupPr>
                                      <m:e>
                                        <m:r>
                                          <m:rPr>
                                            <m:sty m:val="p"/>
                                          </m:rPr>
                                          <a:rPr lang="zh-TW" altLang="en-US" sz="1600">
                                            <a:latin typeface="Cambria Math"/>
                                          </a:rPr>
                                          <m:t>sin</m:t>
                                        </m:r>
                                      </m:e>
                                      <m:sup>
                                        <m:r>
                                          <a:rPr lang="zh-TW" altLang="en-US" sz="1600">
                                            <a:latin typeface="Cambria Math"/>
                                          </a:rPr>
                                          <m:t>2</m:t>
                                        </m:r>
                                      </m:sup>
                                    </m:sSup>
                                    <m:r>
                                      <a:rPr lang="zh-TW" altLang="en-US" sz="1600">
                                        <a:latin typeface="Cambria Math"/>
                                      </a:rPr>
                                      <m:t>⁢</m:t>
                                    </m:r>
                                    <m:r>
                                      <a:rPr lang="zh-TW" altLang="en-US" sz="1600" i="1">
                                        <a:latin typeface="Cambria Math"/>
                                      </a:rPr>
                                      <m:t>𝜃</m:t>
                                    </m:r>
                                  </m:num>
                                  <m:den>
                                    <m:sSup>
                                      <m:sSupPr>
                                        <m:ctrlPr>
                                          <a:rPr lang="zh-TW" altLang="en-US" sz="1600" i="1">
                                            <a:latin typeface="Cambria Math"/>
                                          </a:rPr>
                                        </m:ctrlPr>
                                      </m:sSupPr>
                                      <m:e>
                                        <m:r>
                                          <a:rPr lang="zh-TW" altLang="en-US" sz="1600" i="1">
                                            <a:latin typeface="Cambria Math"/>
                                          </a:rPr>
                                          <m:t>𝜌</m:t>
                                        </m:r>
                                      </m:e>
                                      <m:sup>
                                        <m:r>
                                          <a:rPr lang="zh-TW" altLang="en-US" sz="1600">
                                            <a:latin typeface="Cambria Math"/>
                                          </a:rPr>
                                          <m:t>2</m:t>
                                        </m:r>
                                      </m:sup>
                                    </m:sSup>
                                  </m:den>
                                </m:f>
                              </m:e>
                              <m:e>
                                <m:r>
                                  <a:rPr lang="zh-TW" altLang="en-US" sz="1600">
                                    <a:latin typeface="Cambria Math"/>
                                  </a:rPr>
                                  <m:t>0</m:t>
                                </m:r>
                              </m:e>
                              <m:e>
                                <m:r>
                                  <a:rPr lang="zh-TW" altLang="en-US" sz="1600">
                                    <a:latin typeface="Cambria Math"/>
                                  </a:rPr>
                                  <m:t>0</m:t>
                                </m:r>
                              </m:e>
                              <m:e>
                                <m:f>
                                  <m:fPr>
                                    <m:ctrlPr>
                                      <a:rPr lang="zh-TW" altLang="en-US" sz="1600" i="1">
                                        <a:latin typeface="Cambria Math"/>
                                      </a:rPr>
                                    </m:ctrlPr>
                                  </m:fPr>
                                  <m:num>
                                    <m:sSup>
                                      <m:sSupPr>
                                        <m:ctrlPr>
                                          <a:rPr lang="zh-TW" altLang="en-US" sz="1600" i="1">
                                            <a:latin typeface="Cambria Math"/>
                                          </a:rPr>
                                        </m:ctrlPr>
                                      </m:sSupPr>
                                      <m:e>
                                        <m:r>
                                          <a:rPr lang="zh-TW" altLang="en-US" sz="1600" i="1">
                                            <a:latin typeface="Cambria Math"/>
                                          </a:rPr>
                                          <m:t>𝛴</m:t>
                                        </m:r>
                                      </m:e>
                                      <m:sup>
                                        <m:r>
                                          <a:rPr lang="zh-TW" altLang="en-US" sz="1600">
                                            <a:latin typeface="Cambria Math"/>
                                          </a:rPr>
                                          <m:t>2</m:t>
                                        </m:r>
                                      </m:sup>
                                    </m:sSup>
                                  </m:num>
                                  <m:den>
                                    <m:sSup>
                                      <m:sSupPr>
                                        <m:ctrlPr>
                                          <a:rPr lang="zh-TW" altLang="en-US" sz="1600" i="1">
                                            <a:latin typeface="Cambria Math"/>
                                          </a:rPr>
                                        </m:ctrlPr>
                                      </m:sSupPr>
                                      <m:e>
                                        <m:r>
                                          <a:rPr lang="zh-TW" altLang="en-US" sz="1600" i="1">
                                            <a:latin typeface="Cambria Math"/>
                                          </a:rPr>
                                          <m:t>𝜌</m:t>
                                        </m:r>
                                      </m:e>
                                      <m:sup>
                                        <m:r>
                                          <a:rPr lang="zh-TW" altLang="en-US" sz="1600">
                                            <a:latin typeface="Cambria Math"/>
                                          </a:rPr>
                                          <m:t>2</m:t>
                                        </m:r>
                                      </m:sup>
                                    </m:sSup>
                                  </m:den>
                                </m:f>
                                <m:r>
                                  <a:rPr lang="zh-TW" altLang="en-US" sz="1600">
                                    <a:latin typeface="Cambria Math"/>
                                  </a:rPr>
                                  <m:t>⁢</m:t>
                                </m:r>
                                <m:sSup>
                                  <m:sSupPr>
                                    <m:ctrlPr>
                                      <a:rPr lang="zh-TW" altLang="en-US" sz="1600" i="1">
                                        <a:latin typeface="Cambria Math"/>
                                      </a:rPr>
                                    </m:ctrlPr>
                                  </m:sSupPr>
                                  <m:e>
                                    <m:r>
                                      <m:rPr>
                                        <m:sty m:val="p"/>
                                      </m:rPr>
                                      <a:rPr lang="zh-TW" altLang="en-US" sz="1600">
                                        <a:latin typeface="Cambria Math"/>
                                      </a:rPr>
                                      <m:t>sin</m:t>
                                    </m:r>
                                  </m:e>
                                  <m:sup>
                                    <m:r>
                                      <a:rPr lang="zh-TW" altLang="en-US" sz="1600">
                                        <a:latin typeface="Cambria Math"/>
                                      </a:rPr>
                                      <m:t>2</m:t>
                                    </m:r>
                                  </m:sup>
                                </m:sSup>
                                <m:r>
                                  <a:rPr lang="zh-TW" altLang="en-US" sz="1600">
                                    <a:latin typeface="Cambria Math"/>
                                  </a:rPr>
                                  <m:t>⁢</m:t>
                                </m:r>
                                <m:r>
                                  <a:rPr lang="zh-TW" altLang="en-US" sz="1600" i="1">
                                    <a:latin typeface="Cambria Math"/>
                                  </a:rPr>
                                  <m:t>𝜃</m:t>
                                </m:r>
                              </m:e>
                            </m:mr>
                          </m:m>
                        </m:e>
                      </m:d>
                    </m:oMath>
                  </m:oMathPara>
                </a14:m>
                <a:endParaRPr lang="zh-TW" altLang="en-US" sz="1600" dirty="0"/>
              </a:p>
            </p:txBody>
          </p:sp>
        </mc:Choice>
        <mc:Fallback xmlns="">
          <p:sp>
            <p:nvSpPr>
              <p:cNvPr id="5" name="TextBox 4"/>
              <p:cNvSpPr txBox="1">
                <a:spLocks noRot="1" noChangeAspect="1" noMove="1" noResize="1" noEditPoints="1" noAdjustHandles="1" noChangeArrowheads="1" noChangeShapeType="1" noTextEdit="1"/>
              </p:cNvSpPr>
              <p:nvPr/>
            </p:nvSpPr>
            <p:spPr>
              <a:xfrm>
                <a:off x="3295136" y="1871756"/>
                <a:ext cx="5617086" cy="2028248"/>
              </a:xfrm>
              <a:prstGeom prst="rect">
                <a:avLst/>
              </a:prstGeom>
              <a:blipFill rotWithShape="1">
                <a:blip r:embed="rId2"/>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2350913" y="4324427"/>
                <a:ext cx="3470108" cy="492892"/>
              </a:xfrm>
              <a:prstGeom prst="rect">
                <a:avLst/>
              </a:prstGeom>
              <a:noFill/>
            </p:spPr>
            <p:txBody>
              <a:bodyPr wrap="square" rtlCol="0">
                <a:spAutoFit/>
              </a:bodyPr>
              <a:lstStyle/>
              <a:p>
                <a:r>
                  <a:rPr lang="en-US" altLang="zh-TW" dirty="0" smtClean="0">
                    <a:latin typeface="Cambria Math" panose="02040503050406030204" pitchFamily="18" charset="0"/>
                    <a:ea typeface="Cambria Math" panose="02040503050406030204" pitchFamily="18" charset="0"/>
                  </a:rPr>
                  <a:t>The Gravitational radius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𝑟</m:t>
                        </m:r>
                      </m:e>
                      <m:sub>
                        <m:r>
                          <a:rPr lang="en-US" altLang="zh-TW" b="0" i="1" smtClean="0">
                            <a:latin typeface="Cambria Math"/>
                          </a:rPr>
                          <m:t>𝑔</m:t>
                        </m:r>
                      </m:sub>
                    </m:sSub>
                    <m:r>
                      <a:rPr lang="zh-TW" altLang="en-US">
                        <a:latin typeface="Cambria Math" panose="02040503050406030204" pitchFamily="18" charset="0"/>
                      </a:rPr>
                      <m:t>=</m:t>
                    </m:r>
                    <m:f>
                      <m:fPr>
                        <m:ctrlPr>
                          <a:rPr lang="zh-TW" altLang="en-US" i="1">
                            <a:latin typeface="Cambria Math"/>
                          </a:rPr>
                        </m:ctrlPr>
                      </m:fPr>
                      <m:num>
                        <m:r>
                          <m:rPr>
                            <m:sty m:val="p"/>
                          </m:rPr>
                          <a:rPr lang="zh-TW" altLang="en-US">
                            <a:latin typeface="Cambria Math" panose="02040503050406030204" pitchFamily="18" charset="0"/>
                          </a:rPr>
                          <m:t>GM</m:t>
                        </m:r>
                      </m:num>
                      <m:den>
                        <m:sSup>
                          <m:sSupPr>
                            <m:ctrlPr>
                              <a:rPr lang="zh-TW" altLang="en-US" i="1">
                                <a:latin typeface="Cambria Math"/>
                              </a:rPr>
                            </m:ctrlPr>
                          </m:sSupPr>
                          <m:e>
                            <m:r>
                              <a:rPr lang="zh-TW" altLang="en-US" i="1">
                                <a:latin typeface="Cambria Math" panose="02040503050406030204" pitchFamily="18" charset="0"/>
                              </a:rPr>
                              <m:t>𝑐</m:t>
                            </m:r>
                          </m:e>
                          <m:sup>
                            <m:r>
                              <a:rPr lang="zh-TW" altLang="en-US">
                                <a:latin typeface="Cambria Math" panose="02040503050406030204" pitchFamily="18" charset="0"/>
                              </a:rPr>
                              <m:t>2</m:t>
                            </m:r>
                          </m:sup>
                        </m:sSup>
                      </m:den>
                    </m:f>
                  </m:oMath>
                </a14:m>
                <a:endParaRPr lang="zh-TW" altLang="en-US" dirty="0">
                  <a:latin typeface="Cambria Math" panose="02040503050406030204" pitchFamily="18"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2350913" y="4324427"/>
                <a:ext cx="3470108" cy="492892"/>
              </a:xfrm>
              <a:prstGeom prst="rect">
                <a:avLst/>
              </a:prstGeom>
              <a:blipFill rotWithShape="1">
                <a:blip r:embed="rId3"/>
                <a:stretch>
                  <a:fillRect l="-1582" b="-4938"/>
                </a:stretch>
              </a:blipFill>
            </p:spPr>
            <p:txBody>
              <a:bodyPr/>
              <a:lstStyle/>
              <a:p>
                <a:r>
                  <a:rPr lang="zh-TW" altLang="en-US">
                    <a:noFill/>
                  </a:rPr>
                  <a:t> </a:t>
                </a:r>
              </a:p>
            </p:txBody>
          </p:sp>
        </mc:Fallback>
      </mc:AlternateContent>
      <p:grpSp>
        <p:nvGrpSpPr>
          <p:cNvPr id="47" name="Group 46"/>
          <p:cNvGrpSpPr/>
          <p:nvPr/>
        </p:nvGrpSpPr>
        <p:grpSpPr>
          <a:xfrm>
            <a:off x="62495" y="2478533"/>
            <a:ext cx="3886517" cy="1200329"/>
            <a:chOff x="62495" y="1669453"/>
            <a:chExt cx="3886517" cy="1200329"/>
          </a:xfrm>
        </p:grpSpPr>
        <p:sp>
          <p:nvSpPr>
            <p:cNvPr id="10" name="TextBox 9"/>
            <p:cNvSpPr txBox="1"/>
            <p:nvPr/>
          </p:nvSpPr>
          <p:spPr>
            <a:xfrm>
              <a:off x="62495" y="1669453"/>
              <a:ext cx="3650195" cy="1200329"/>
            </a:xfrm>
            <a:prstGeom prst="rect">
              <a:avLst/>
            </a:prstGeom>
            <a:noFill/>
          </p:spPr>
          <p:txBody>
            <a:bodyPr wrap="square" rtlCol="0">
              <a:spAutoFit/>
            </a:bodyPr>
            <a:lstStyle/>
            <a:p>
              <a:r>
                <a:rPr lang="en-US" altLang="zh-TW" dirty="0" smtClean="0">
                  <a:latin typeface="Cambria Math" pitchFamily="18" charset="0"/>
                  <a:ea typeface="Cambria Math" pitchFamily="18" charset="0"/>
                </a:rPr>
                <a:t>“BL” means that we are in the Boyer-Lindquist coordinate system (generalization of Schwarzschild-Hilbert coordinate).</a:t>
              </a:r>
              <a:endParaRPr lang="zh-TW" altLang="en-US" dirty="0" smtClean="0">
                <a:latin typeface="Cambria Math" pitchFamily="18" charset="0"/>
                <a:ea typeface="Cambria Math" pitchFamily="18" charset="0"/>
              </a:endParaRPr>
            </a:p>
          </p:txBody>
        </p:sp>
        <p:cxnSp>
          <p:nvCxnSpPr>
            <p:cNvPr id="43" name="Straight Arrow Connector 42"/>
            <p:cNvCxnSpPr/>
            <p:nvPr/>
          </p:nvCxnSpPr>
          <p:spPr>
            <a:xfrm flipV="1">
              <a:off x="3949012" y="2273644"/>
              <a:ext cx="0" cy="22242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3476368" y="2496064"/>
              <a:ext cx="47264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587467" y="1313048"/>
            <a:ext cx="4051174" cy="1357014"/>
            <a:chOff x="587467" y="503968"/>
            <a:chExt cx="4051174" cy="1357014"/>
          </a:xfrm>
        </p:grpSpPr>
        <p:sp>
          <p:nvSpPr>
            <p:cNvPr id="8" name="TextBox 7"/>
            <p:cNvSpPr txBox="1"/>
            <p:nvPr/>
          </p:nvSpPr>
          <p:spPr>
            <a:xfrm>
              <a:off x="587467" y="503968"/>
              <a:ext cx="4051174"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“KER” means that this metric is describing a Kerr Black Hole.</a:t>
              </a:r>
              <a:endParaRPr lang="zh-TW" altLang="en-US" dirty="0" smtClean="0">
                <a:latin typeface="Cambria Math" pitchFamily="18" charset="0"/>
                <a:ea typeface="Cambria Math" pitchFamily="18" charset="0"/>
              </a:endParaRPr>
            </a:p>
          </p:txBody>
        </p:sp>
        <p:cxnSp>
          <p:nvCxnSpPr>
            <p:cNvPr id="49" name="Straight Arrow Connector 48"/>
            <p:cNvCxnSpPr/>
            <p:nvPr/>
          </p:nvCxnSpPr>
          <p:spPr>
            <a:xfrm>
              <a:off x="4085967" y="954701"/>
              <a:ext cx="0" cy="90628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3609292" y="954701"/>
              <a:ext cx="4766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a:xfrm>
            <a:off x="362465" y="5250577"/>
            <a:ext cx="8236294"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Because the metric is sort of complicated, so the 3 functions are defined for clarity.</a:t>
            </a:r>
            <a:endParaRPr lang="zh-TW" altLang="en-US" dirty="0" smtClean="0">
              <a:latin typeface="Cambria Math" pitchFamily="18" charset="0"/>
              <a:ea typeface="Cambria Math" pitchFamily="18" charset="0"/>
            </a:endParaRPr>
          </a:p>
        </p:txBody>
      </p:sp>
    </p:spTree>
    <p:extLst>
      <p:ext uri="{BB962C8B-B14F-4D97-AF65-F5344CB8AC3E}">
        <p14:creationId xmlns:p14="http://schemas.microsoft.com/office/powerpoint/2010/main" val="32421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a:t>The Kerr Metric</a:t>
            </a:r>
            <a:endParaRPr lang="zh-TW" altLang="en-US" dirty="0"/>
          </a:p>
        </p:txBody>
      </p:sp>
      <mc:AlternateContent xmlns:mc="http://schemas.openxmlformats.org/markup-compatibility/2006" xmlns:a14="http://schemas.microsoft.com/office/drawing/2010/main">
        <mc:Choice Requires="a14">
          <p:sp>
            <p:nvSpPr>
              <p:cNvPr id="3" name="TextBox 2"/>
              <p:cNvSpPr txBox="1"/>
              <p:nvPr/>
            </p:nvSpPr>
            <p:spPr>
              <a:xfrm>
                <a:off x="255802" y="4288899"/>
                <a:ext cx="8553485" cy="656013"/>
              </a:xfrm>
              <a:prstGeom prst="rect">
                <a:avLst/>
              </a:prstGeom>
              <a:noFill/>
            </p:spPr>
            <p:txBody>
              <a:bodyPr wrap="square" rtlCol="0">
                <a:spAutoFit/>
              </a:bodyPr>
              <a:lstStyle/>
              <a:p>
                <a14:m>
                  <m:oMath xmlns:m="http://schemas.openxmlformats.org/officeDocument/2006/math">
                    <m:r>
                      <a:rPr lang="zh-TW" altLang="en-US" i="1" smtClean="0">
                        <a:latin typeface="Cambria Math"/>
                      </a:rPr>
                      <m:t>𝜌</m:t>
                    </m:r>
                    <m:r>
                      <a:rPr lang="zh-TW" altLang="en-US">
                        <a:latin typeface="Cambria Math"/>
                      </a:rPr>
                      <m:t>≡</m:t>
                    </m:r>
                    <m:rad>
                      <m:radPr>
                        <m:degHide m:val="on"/>
                        <m:ctrlPr>
                          <a:rPr lang="zh-TW" altLang="en-US" i="1">
                            <a:latin typeface="Cambria Math"/>
                          </a:rPr>
                        </m:ctrlPr>
                      </m:radPr>
                      <m:deg/>
                      <m:e>
                        <m:sSup>
                          <m:sSupPr>
                            <m:ctrlPr>
                              <a:rPr lang="zh-TW" altLang="en-US" i="1">
                                <a:latin typeface="Cambria Math"/>
                              </a:rPr>
                            </m:ctrlPr>
                          </m:sSupPr>
                          <m:e>
                            <m:r>
                              <a:rPr lang="zh-TW" altLang="en-US" i="1">
                                <a:latin typeface="Cambria Math"/>
                              </a:rPr>
                              <m:t>𝑟</m:t>
                            </m:r>
                          </m:e>
                          <m:sup>
                            <m:r>
                              <a:rPr lang="zh-TW" altLang="en-US">
                                <a:latin typeface="Cambria Math"/>
                              </a:rPr>
                              <m:t>2</m:t>
                            </m:r>
                          </m:sup>
                        </m:sSup>
                        <m:r>
                          <a:rPr lang="zh-TW" altLang="en-US">
                            <a:latin typeface="Cambria Math"/>
                          </a:rPr>
                          <m:t>+</m:t>
                        </m:r>
                        <m:sSup>
                          <m:sSupPr>
                            <m:ctrlPr>
                              <a:rPr lang="zh-TW" altLang="en-US" i="1">
                                <a:latin typeface="Cambria Math"/>
                              </a:rPr>
                            </m:ctrlPr>
                          </m:sSupPr>
                          <m:e>
                            <m:r>
                              <a:rPr lang="zh-TW" altLang="en-US" i="1">
                                <a:latin typeface="Cambria Math"/>
                              </a:rPr>
                              <m:t>𝑗</m:t>
                            </m:r>
                          </m:e>
                          <m:sup>
                            <m:r>
                              <a:rPr lang="zh-TW" altLang="en-US">
                                <a:latin typeface="Cambria Math"/>
                              </a:rPr>
                              <m:t>2</m:t>
                            </m:r>
                          </m:sup>
                        </m:sSup>
                        <m:r>
                          <a:rPr lang="zh-TW" altLang="en-US">
                            <a:latin typeface="Cambria Math"/>
                          </a:rPr>
                          <m:t>⁢</m:t>
                        </m:r>
                        <m:sSup>
                          <m:sSupPr>
                            <m:ctrlPr>
                              <a:rPr lang="zh-TW" altLang="en-US" i="1">
                                <a:latin typeface="Cambria Math"/>
                              </a:rPr>
                            </m:ctrlPr>
                          </m:sSupPr>
                          <m:e>
                            <m:sSub>
                              <m:sSubPr>
                                <m:ctrlPr>
                                  <a:rPr lang="zh-TW" altLang="en-US" i="1">
                                    <a:latin typeface="Cambria Math"/>
                                  </a:rPr>
                                </m:ctrlPr>
                              </m:sSubPr>
                              <m:e>
                                <m:r>
                                  <a:rPr lang="zh-TW" altLang="en-US" i="1">
                                    <a:latin typeface="Cambria Math"/>
                                  </a:rPr>
                                  <m:t>𝑟</m:t>
                                </m:r>
                              </m:e>
                              <m:sub>
                                <m:r>
                                  <a:rPr lang="zh-TW" altLang="en-US" i="1">
                                    <a:latin typeface="Cambria Math"/>
                                  </a:rPr>
                                  <m:t>𝑔</m:t>
                                </m:r>
                              </m:sub>
                            </m:sSub>
                          </m:e>
                          <m:sup>
                            <m:r>
                              <a:rPr lang="zh-TW" altLang="en-US">
                                <a:latin typeface="Cambria Math"/>
                              </a:rPr>
                              <m:t>2</m:t>
                            </m:r>
                          </m:sup>
                        </m:sSup>
                        <m:r>
                          <a:rPr lang="zh-TW" altLang="en-US">
                            <a:latin typeface="Cambria Math"/>
                          </a:rPr>
                          <m:t>⁢</m:t>
                        </m:r>
                        <m:sSup>
                          <m:sSupPr>
                            <m:ctrlPr>
                              <a:rPr lang="zh-TW" altLang="en-US" i="1">
                                <a:latin typeface="Cambria Math"/>
                              </a:rPr>
                            </m:ctrlPr>
                          </m:sSupPr>
                          <m:e>
                            <m:r>
                              <m:rPr>
                                <m:sty m:val="p"/>
                              </m:rPr>
                              <a:rPr lang="zh-TW" altLang="en-US">
                                <a:latin typeface="Cambria Math"/>
                              </a:rPr>
                              <m:t>cos</m:t>
                            </m:r>
                          </m:e>
                          <m:sup>
                            <m:r>
                              <a:rPr lang="zh-TW" altLang="en-US">
                                <a:latin typeface="Cambria Math"/>
                              </a:rPr>
                              <m:t>2</m:t>
                            </m:r>
                          </m:sup>
                        </m:sSup>
                        <m:r>
                          <a:rPr lang="zh-TW" altLang="en-US">
                            <a:latin typeface="Cambria Math"/>
                          </a:rPr>
                          <m:t>⁢</m:t>
                        </m:r>
                        <m:r>
                          <a:rPr lang="zh-TW" altLang="en-US" i="1">
                            <a:latin typeface="Cambria Math"/>
                          </a:rPr>
                          <m:t>𝜃</m:t>
                        </m:r>
                      </m:e>
                    </m:rad>
                  </m:oMath>
                </a14:m>
                <a:r>
                  <a:rPr lang="zh-TW" altLang="en-US" dirty="0" smtClean="0"/>
                  <a:t> </a:t>
                </a:r>
                <a:r>
                  <a:rPr lang="en-US" altLang="zh-TW" dirty="0" smtClean="0"/>
                  <a:t>is the radial distance like r, but constant </a:t>
                </a:r>
                <a14:m>
                  <m:oMath xmlns:m="http://schemas.openxmlformats.org/officeDocument/2006/math">
                    <m:r>
                      <a:rPr lang="zh-TW" altLang="en-US" i="1">
                        <a:latin typeface="Cambria Math"/>
                      </a:rPr>
                      <m:t>𝜌</m:t>
                    </m:r>
                  </m:oMath>
                </a14:m>
                <a:r>
                  <a:rPr lang="zh-TW" altLang="en-US" dirty="0" smtClean="0"/>
                  <a:t> </a:t>
                </a:r>
                <a:r>
                  <a:rPr lang="en-US" altLang="zh-TW" dirty="0" smtClean="0"/>
                  <a:t>are oblate;  </a:t>
                </a:r>
                <a14:m>
                  <m:oMath xmlns:m="http://schemas.openxmlformats.org/officeDocument/2006/math">
                    <m:limLow>
                      <m:limLowPr>
                        <m:ctrlPr>
                          <a:rPr lang="zh-TW" altLang="en-US" i="1">
                            <a:latin typeface="Cambria Math"/>
                          </a:rPr>
                        </m:ctrlPr>
                      </m:limLowPr>
                      <m:e>
                        <m:r>
                          <m:rPr>
                            <m:sty m:val="p"/>
                          </m:rPr>
                          <a:rPr lang="zh-TW" altLang="en-US">
                            <a:latin typeface="Cambria Math"/>
                          </a:rPr>
                          <m:t>lim</m:t>
                        </m:r>
                      </m:e>
                      <m:lim>
                        <m:r>
                          <a:rPr lang="zh-TW" altLang="en-US" i="1">
                            <a:latin typeface="Cambria Math"/>
                          </a:rPr>
                          <m:t>𝑗</m:t>
                        </m:r>
                        <m:r>
                          <a:rPr lang="zh-TW" altLang="en-US">
                            <a:latin typeface="Cambria Math"/>
                          </a:rPr>
                          <m:t>→0</m:t>
                        </m:r>
                      </m:lim>
                    </m:limLow>
                    <m:r>
                      <a:rPr lang="en-US" altLang="zh-TW" b="0" i="1" smtClean="0">
                        <a:latin typeface="Cambria Math"/>
                      </a:rPr>
                      <m:t> </m:t>
                    </m:r>
                    <m:r>
                      <a:rPr lang="zh-TW" altLang="en-US" i="1">
                        <a:latin typeface="Cambria Math"/>
                      </a:rPr>
                      <m:t>𝜌</m:t>
                    </m:r>
                    <m:r>
                      <a:rPr lang="zh-TW" altLang="en-US">
                        <a:latin typeface="Cambria Math"/>
                      </a:rPr>
                      <m:t>=</m:t>
                    </m:r>
                    <m:r>
                      <a:rPr lang="zh-TW" altLang="en-US" i="1">
                        <a:latin typeface="Cambria Math"/>
                      </a:rPr>
                      <m:t>𝑟</m:t>
                    </m:r>
                  </m:oMath>
                </a14:m>
                <a:r>
                  <a:rPr lang="zh-TW" altLang="en-US" dirty="0" smtClean="0"/>
                  <a:t> </a:t>
                </a:r>
                <a:endParaRPr lang="zh-TW" alt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255802" y="4288899"/>
                <a:ext cx="8553485" cy="656013"/>
              </a:xfrm>
              <a:prstGeom prst="rect">
                <a:avLst/>
              </a:prstGeom>
              <a:blipFill rotWithShape="1">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55802" y="6207530"/>
                <a:ext cx="4176721" cy="4898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TW" altLang="en-US" i="1">
                          <a:latin typeface="Cambria Math"/>
                        </a:rPr>
                        <m:t>𝛥</m:t>
                      </m:r>
                      <m:r>
                        <a:rPr lang="zh-TW" altLang="en-US">
                          <a:latin typeface="Cambria Math"/>
                        </a:rPr>
                        <m:t>≡</m:t>
                      </m:r>
                      <m:sSup>
                        <m:sSupPr>
                          <m:ctrlPr>
                            <a:rPr lang="zh-TW" altLang="en-US" i="1">
                              <a:latin typeface="Cambria Math"/>
                            </a:rPr>
                          </m:ctrlPr>
                        </m:sSupPr>
                        <m:e>
                          <m:r>
                            <a:rPr lang="zh-TW" altLang="en-US" i="1">
                              <a:latin typeface="Cambria Math"/>
                            </a:rPr>
                            <m:t>𝑟</m:t>
                          </m:r>
                        </m:e>
                        <m:sup>
                          <m:r>
                            <a:rPr lang="zh-TW" altLang="en-US">
                              <a:latin typeface="Cambria Math"/>
                            </a:rPr>
                            <m:t>2</m:t>
                          </m:r>
                        </m:sup>
                      </m:sSup>
                      <m:r>
                        <a:rPr lang="zh-TW" altLang="en-US">
                          <a:latin typeface="Cambria Math"/>
                        </a:rPr>
                        <m:t>−2⁢</m:t>
                      </m:r>
                      <m:sSub>
                        <m:sSubPr>
                          <m:ctrlPr>
                            <a:rPr lang="zh-TW" altLang="en-US" i="1">
                              <a:latin typeface="Cambria Math"/>
                            </a:rPr>
                          </m:ctrlPr>
                        </m:sSubPr>
                        <m:e>
                          <m:r>
                            <a:rPr lang="zh-TW" altLang="en-US" i="1">
                              <a:latin typeface="Cambria Math"/>
                            </a:rPr>
                            <m:t>𝑟</m:t>
                          </m:r>
                        </m:e>
                        <m:sub>
                          <m:r>
                            <a:rPr lang="zh-TW" altLang="en-US" i="1">
                              <a:latin typeface="Cambria Math"/>
                            </a:rPr>
                            <m:t>𝑔</m:t>
                          </m:r>
                        </m:sub>
                      </m:sSub>
                      <m:r>
                        <a:rPr lang="zh-TW" altLang="en-US">
                          <a:latin typeface="Cambria Math"/>
                        </a:rPr>
                        <m:t>⁢</m:t>
                      </m:r>
                      <m:r>
                        <a:rPr lang="zh-TW" altLang="en-US" i="1">
                          <a:latin typeface="Cambria Math"/>
                        </a:rPr>
                        <m:t>𝑟</m:t>
                      </m:r>
                      <m:r>
                        <a:rPr lang="zh-TW" altLang="en-US">
                          <a:latin typeface="Cambria Math"/>
                        </a:rPr>
                        <m:t>+</m:t>
                      </m:r>
                      <m:sSup>
                        <m:sSupPr>
                          <m:ctrlPr>
                            <a:rPr lang="zh-TW" altLang="en-US" i="1">
                              <a:latin typeface="Cambria Math"/>
                            </a:rPr>
                          </m:ctrlPr>
                        </m:sSupPr>
                        <m:e>
                          <m:sSub>
                            <m:sSubPr>
                              <m:ctrlPr>
                                <a:rPr lang="zh-TW" altLang="en-US" i="1">
                                  <a:latin typeface="Cambria Math"/>
                                </a:rPr>
                              </m:ctrlPr>
                            </m:sSubPr>
                            <m:e>
                              <m:r>
                                <a:rPr lang="zh-TW" altLang="en-US" i="1">
                                  <a:latin typeface="Cambria Math"/>
                                </a:rPr>
                                <m:t>𝑟</m:t>
                              </m:r>
                            </m:e>
                            <m:sub>
                              <m:r>
                                <a:rPr lang="zh-TW" altLang="en-US" i="1">
                                  <a:latin typeface="Cambria Math"/>
                                </a:rPr>
                                <m:t>𝑔</m:t>
                              </m:r>
                            </m:sub>
                          </m:sSub>
                        </m:e>
                        <m:sup>
                          <m:r>
                            <a:rPr lang="zh-TW" altLang="en-US">
                              <a:latin typeface="Cambria Math"/>
                            </a:rPr>
                            <m:t>2</m:t>
                          </m:r>
                        </m:sup>
                      </m:sSup>
                      <m:r>
                        <a:rPr lang="zh-TW" altLang="en-US">
                          <a:latin typeface="Cambria Math"/>
                        </a:rPr>
                        <m:t>⁢</m:t>
                      </m:r>
                      <m:sSup>
                        <m:sSupPr>
                          <m:ctrlPr>
                            <a:rPr lang="zh-TW" altLang="en-US" i="1">
                              <a:latin typeface="Cambria Math"/>
                            </a:rPr>
                          </m:ctrlPr>
                        </m:sSupPr>
                        <m:e>
                          <m:r>
                            <a:rPr lang="zh-TW" altLang="en-US" i="1">
                              <a:latin typeface="Cambria Math"/>
                            </a:rPr>
                            <m:t>𝑗</m:t>
                          </m:r>
                        </m:e>
                        <m:sup>
                          <m:r>
                            <a:rPr lang="zh-TW" altLang="en-US">
                              <a:latin typeface="Cambria Math"/>
                            </a:rPr>
                            <m:t>2</m:t>
                          </m:r>
                        </m:sup>
                      </m:sSup>
                      <m:r>
                        <a:rPr lang="zh-TW" altLang="en-US">
                          <a:latin typeface="Cambria Math"/>
                        </a:rPr>
                        <m:t>;</m:t>
                      </m:r>
                      <m:limLow>
                        <m:limLowPr>
                          <m:ctrlPr>
                            <a:rPr lang="zh-TW" altLang="en-US" i="1">
                              <a:latin typeface="Cambria Math"/>
                            </a:rPr>
                          </m:ctrlPr>
                        </m:limLowPr>
                        <m:e>
                          <m:r>
                            <m:rPr>
                              <m:sty m:val="p"/>
                            </m:rPr>
                            <a:rPr lang="zh-TW" altLang="en-US">
                              <a:latin typeface="Cambria Math"/>
                            </a:rPr>
                            <m:t>lim</m:t>
                          </m:r>
                        </m:e>
                        <m:lim>
                          <m:r>
                            <a:rPr lang="zh-TW" altLang="en-US" i="1">
                              <a:latin typeface="Cambria Math"/>
                            </a:rPr>
                            <m:t>𝑗</m:t>
                          </m:r>
                          <m:r>
                            <a:rPr lang="zh-TW" altLang="en-US">
                              <a:latin typeface="Cambria Math"/>
                            </a:rPr>
                            <m:t>→0</m:t>
                          </m:r>
                        </m:lim>
                      </m:limLow>
                      <m:r>
                        <a:rPr lang="zh-TW" altLang="en-US" i="1">
                          <a:latin typeface="Cambria Math"/>
                        </a:rPr>
                        <m:t>𝛥</m:t>
                      </m:r>
                      <m:r>
                        <a:rPr lang="zh-TW" altLang="en-US">
                          <a:latin typeface="Cambria Math"/>
                        </a:rPr>
                        <m:t>=</m:t>
                      </m:r>
                      <m:sSup>
                        <m:sSupPr>
                          <m:ctrlPr>
                            <a:rPr lang="zh-TW" altLang="en-US" i="1">
                              <a:latin typeface="Cambria Math"/>
                            </a:rPr>
                          </m:ctrlPr>
                        </m:sSupPr>
                        <m:e>
                          <m:r>
                            <a:rPr lang="zh-TW" altLang="en-US" i="1">
                              <a:latin typeface="Cambria Math"/>
                            </a:rPr>
                            <m:t>𝑟</m:t>
                          </m:r>
                        </m:e>
                        <m:sup>
                          <m:r>
                            <a:rPr lang="zh-TW" altLang="en-US">
                              <a:latin typeface="Cambria Math"/>
                            </a:rPr>
                            <m:t>2</m:t>
                          </m:r>
                        </m:sup>
                      </m:sSup>
                      <m:r>
                        <a:rPr lang="zh-TW" altLang="en-US">
                          <a:latin typeface="Cambria Math"/>
                        </a:rPr>
                        <m:t>−2⁢</m:t>
                      </m:r>
                      <m:sSub>
                        <m:sSubPr>
                          <m:ctrlPr>
                            <a:rPr lang="zh-TW" altLang="en-US" i="1">
                              <a:latin typeface="Cambria Math"/>
                            </a:rPr>
                          </m:ctrlPr>
                        </m:sSubPr>
                        <m:e>
                          <m:r>
                            <a:rPr lang="zh-TW" altLang="en-US" i="1">
                              <a:latin typeface="Cambria Math"/>
                            </a:rPr>
                            <m:t>𝑟</m:t>
                          </m:r>
                        </m:e>
                        <m:sub>
                          <m:r>
                            <a:rPr lang="zh-TW" altLang="en-US" i="1">
                              <a:latin typeface="Cambria Math"/>
                            </a:rPr>
                            <m:t>𝑔</m:t>
                          </m:r>
                        </m:sub>
                      </m:sSub>
                      <m:r>
                        <a:rPr lang="zh-TW" altLang="en-US">
                          <a:latin typeface="Cambria Math"/>
                        </a:rPr>
                        <m:t>⁢</m:t>
                      </m:r>
                      <m:r>
                        <a:rPr lang="zh-TW" altLang="en-US" i="1">
                          <a:latin typeface="Cambria Math"/>
                        </a:rPr>
                        <m:t>𝑟</m:t>
                      </m:r>
                    </m:oMath>
                  </m:oMathPara>
                </a14:m>
                <a:endParaRPr lang="zh-TW" alt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55802" y="6207530"/>
                <a:ext cx="4176721" cy="489814"/>
              </a:xfrm>
              <a:prstGeom prst="rect">
                <a:avLst/>
              </a:prstGeom>
              <a:blipFill rotWithShape="1">
                <a:blip r:embed="rId3"/>
                <a:stretch>
                  <a:fillRect b="-493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55802" y="5021811"/>
                <a:ext cx="8353379" cy="1053494"/>
              </a:xfrm>
              <a:prstGeom prst="rect">
                <a:avLst/>
              </a:prstGeom>
              <a:noFill/>
            </p:spPr>
            <p:txBody>
              <a:bodyPr wrap="square" rtlCol="0">
                <a:spAutoFit/>
              </a:bodyPr>
              <a:lstStyle/>
              <a:p>
                <a14:m>
                  <m:oMath xmlns:m="http://schemas.openxmlformats.org/officeDocument/2006/math">
                    <m:r>
                      <a:rPr lang="zh-TW" altLang="en-US" i="1">
                        <a:latin typeface="Cambria Math"/>
                      </a:rPr>
                      <m:t>𝛴</m:t>
                    </m:r>
                    <m:r>
                      <a:rPr lang="zh-TW" altLang="en-US">
                        <a:latin typeface="Cambria Math"/>
                      </a:rPr>
                      <m:t>≡</m:t>
                    </m:r>
                    <m:rad>
                      <m:radPr>
                        <m:degHide m:val="on"/>
                        <m:ctrlPr>
                          <a:rPr lang="zh-TW" altLang="en-US" i="1">
                            <a:latin typeface="Cambria Math"/>
                          </a:rPr>
                        </m:ctrlPr>
                      </m:radPr>
                      <m:deg/>
                      <m:e>
                        <m:sSup>
                          <m:sSupPr>
                            <m:ctrlPr>
                              <a:rPr lang="zh-TW" altLang="en-US" i="1">
                                <a:latin typeface="Cambria Math"/>
                              </a:rPr>
                            </m:ctrlPr>
                          </m:sSupPr>
                          <m:e>
                            <m:d>
                              <m:dPr>
                                <m:ctrlPr>
                                  <a:rPr lang="zh-TW" altLang="en-US" i="1">
                                    <a:latin typeface="Cambria Math"/>
                                  </a:rPr>
                                </m:ctrlPr>
                              </m:dPr>
                              <m:e>
                                <m:sSup>
                                  <m:sSupPr>
                                    <m:ctrlPr>
                                      <a:rPr lang="zh-TW" altLang="en-US" i="1">
                                        <a:latin typeface="Cambria Math"/>
                                      </a:rPr>
                                    </m:ctrlPr>
                                  </m:sSupPr>
                                  <m:e>
                                    <m:r>
                                      <a:rPr lang="zh-TW" altLang="en-US" i="1">
                                        <a:latin typeface="Cambria Math"/>
                                      </a:rPr>
                                      <m:t>𝑟</m:t>
                                    </m:r>
                                  </m:e>
                                  <m:sup>
                                    <m:r>
                                      <a:rPr lang="zh-TW" altLang="en-US">
                                        <a:latin typeface="Cambria Math"/>
                                      </a:rPr>
                                      <m:t>2</m:t>
                                    </m:r>
                                  </m:sup>
                                </m:sSup>
                                <m:r>
                                  <a:rPr lang="zh-TW" altLang="en-US">
                                    <a:latin typeface="Cambria Math"/>
                                  </a:rPr>
                                  <m:t>+</m:t>
                                </m:r>
                                <m:sSup>
                                  <m:sSupPr>
                                    <m:ctrlPr>
                                      <a:rPr lang="zh-TW" altLang="en-US" i="1">
                                        <a:latin typeface="Cambria Math"/>
                                      </a:rPr>
                                    </m:ctrlPr>
                                  </m:sSupPr>
                                  <m:e>
                                    <m:r>
                                      <a:rPr lang="zh-TW" altLang="en-US" i="1">
                                        <a:latin typeface="Cambria Math"/>
                                      </a:rPr>
                                      <m:t>𝑗</m:t>
                                    </m:r>
                                  </m:e>
                                  <m:sup>
                                    <m:r>
                                      <a:rPr lang="zh-TW" altLang="en-US">
                                        <a:latin typeface="Cambria Math"/>
                                      </a:rPr>
                                      <m:t>2</m:t>
                                    </m:r>
                                  </m:sup>
                                </m:sSup>
                                <m:r>
                                  <a:rPr lang="zh-TW" altLang="en-US">
                                    <a:latin typeface="Cambria Math"/>
                                  </a:rPr>
                                  <m:t>⁢</m:t>
                                </m:r>
                                <m:sSup>
                                  <m:sSupPr>
                                    <m:ctrlPr>
                                      <a:rPr lang="zh-TW" altLang="en-US" i="1">
                                        <a:latin typeface="Cambria Math"/>
                                      </a:rPr>
                                    </m:ctrlPr>
                                  </m:sSupPr>
                                  <m:e>
                                    <m:sSub>
                                      <m:sSubPr>
                                        <m:ctrlPr>
                                          <a:rPr lang="zh-TW" altLang="en-US" i="1">
                                            <a:latin typeface="Cambria Math"/>
                                          </a:rPr>
                                        </m:ctrlPr>
                                      </m:sSubPr>
                                      <m:e>
                                        <m:r>
                                          <a:rPr lang="zh-TW" altLang="en-US" i="1">
                                            <a:latin typeface="Cambria Math"/>
                                          </a:rPr>
                                          <m:t>𝑟</m:t>
                                        </m:r>
                                      </m:e>
                                      <m:sub>
                                        <m:r>
                                          <a:rPr lang="zh-TW" altLang="en-US" i="1">
                                            <a:latin typeface="Cambria Math"/>
                                          </a:rPr>
                                          <m:t>𝑔</m:t>
                                        </m:r>
                                      </m:sub>
                                    </m:sSub>
                                  </m:e>
                                  <m:sup>
                                    <m:r>
                                      <a:rPr lang="zh-TW" altLang="en-US">
                                        <a:latin typeface="Cambria Math"/>
                                      </a:rPr>
                                      <m:t>2</m:t>
                                    </m:r>
                                  </m:sup>
                                </m:sSup>
                              </m:e>
                            </m:d>
                          </m:e>
                          <m:sup>
                            <m:r>
                              <a:rPr lang="zh-TW" altLang="en-US">
                                <a:latin typeface="Cambria Math"/>
                              </a:rPr>
                              <m:t>2</m:t>
                            </m:r>
                          </m:sup>
                        </m:sSup>
                        <m:r>
                          <a:rPr lang="zh-TW" altLang="en-US">
                            <a:latin typeface="Cambria Math"/>
                          </a:rPr>
                          <m:t>−</m:t>
                        </m:r>
                        <m:sSup>
                          <m:sSupPr>
                            <m:ctrlPr>
                              <a:rPr lang="zh-TW" altLang="en-US" i="1">
                                <a:latin typeface="Cambria Math"/>
                              </a:rPr>
                            </m:ctrlPr>
                          </m:sSupPr>
                          <m:e>
                            <m:r>
                              <a:rPr lang="zh-TW" altLang="en-US" i="1">
                                <a:latin typeface="Cambria Math"/>
                              </a:rPr>
                              <m:t>𝑗</m:t>
                            </m:r>
                          </m:e>
                          <m:sup>
                            <m:r>
                              <a:rPr lang="zh-TW" altLang="en-US">
                                <a:latin typeface="Cambria Math"/>
                              </a:rPr>
                              <m:t>2</m:t>
                            </m:r>
                          </m:sup>
                        </m:sSup>
                        <m:r>
                          <a:rPr lang="zh-TW" altLang="en-US">
                            <a:latin typeface="Cambria Math"/>
                          </a:rPr>
                          <m:t>⁢</m:t>
                        </m:r>
                        <m:sSup>
                          <m:sSupPr>
                            <m:ctrlPr>
                              <a:rPr lang="zh-TW" altLang="en-US" i="1">
                                <a:latin typeface="Cambria Math"/>
                              </a:rPr>
                            </m:ctrlPr>
                          </m:sSupPr>
                          <m:e>
                            <m:sSub>
                              <m:sSubPr>
                                <m:ctrlPr>
                                  <a:rPr lang="zh-TW" altLang="en-US" i="1">
                                    <a:latin typeface="Cambria Math"/>
                                  </a:rPr>
                                </m:ctrlPr>
                              </m:sSubPr>
                              <m:e>
                                <m:r>
                                  <a:rPr lang="zh-TW" altLang="en-US" i="1">
                                    <a:latin typeface="Cambria Math"/>
                                  </a:rPr>
                                  <m:t>𝑟</m:t>
                                </m:r>
                              </m:e>
                              <m:sub>
                                <m:r>
                                  <a:rPr lang="zh-TW" altLang="en-US" i="1">
                                    <a:latin typeface="Cambria Math"/>
                                  </a:rPr>
                                  <m:t>𝑔</m:t>
                                </m:r>
                              </m:sub>
                            </m:sSub>
                          </m:e>
                          <m:sup>
                            <m:r>
                              <a:rPr lang="zh-TW" altLang="en-US">
                                <a:latin typeface="Cambria Math"/>
                              </a:rPr>
                              <m:t>2</m:t>
                            </m:r>
                          </m:sup>
                        </m:sSup>
                        <m:r>
                          <a:rPr lang="zh-TW" altLang="en-US">
                            <a:latin typeface="Cambria Math"/>
                          </a:rPr>
                          <m:t>⁢</m:t>
                        </m:r>
                        <m:r>
                          <a:rPr lang="zh-TW" altLang="en-US" i="1">
                            <a:latin typeface="Cambria Math"/>
                          </a:rPr>
                          <m:t>𝛥</m:t>
                        </m:r>
                        <m:r>
                          <a:rPr lang="zh-TW" altLang="en-US">
                            <a:latin typeface="Cambria Math"/>
                          </a:rPr>
                          <m:t>⁢</m:t>
                        </m:r>
                        <m:sSup>
                          <m:sSupPr>
                            <m:ctrlPr>
                              <a:rPr lang="zh-TW" altLang="en-US" i="1">
                                <a:latin typeface="Cambria Math"/>
                              </a:rPr>
                            </m:ctrlPr>
                          </m:sSupPr>
                          <m:e>
                            <m:r>
                              <m:rPr>
                                <m:sty m:val="p"/>
                              </m:rPr>
                              <a:rPr lang="zh-TW" altLang="en-US">
                                <a:latin typeface="Cambria Math"/>
                              </a:rPr>
                              <m:t>sin</m:t>
                            </m:r>
                          </m:e>
                          <m:sup>
                            <m:r>
                              <a:rPr lang="zh-TW" altLang="en-US">
                                <a:latin typeface="Cambria Math"/>
                              </a:rPr>
                              <m:t>2</m:t>
                            </m:r>
                          </m:sup>
                        </m:sSup>
                        <m:r>
                          <a:rPr lang="zh-TW" altLang="en-US">
                            <a:latin typeface="Cambria Math"/>
                          </a:rPr>
                          <m:t>⁢</m:t>
                        </m:r>
                        <m:r>
                          <a:rPr lang="zh-TW" altLang="en-US" i="1">
                            <a:latin typeface="Cambria Math"/>
                          </a:rPr>
                          <m:t>𝜃</m:t>
                        </m:r>
                      </m:e>
                    </m:rad>
                  </m:oMath>
                </a14:m>
                <a:r>
                  <a:rPr lang="zh-TW" altLang="en-US" dirty="0" smtClean="0"/>
                  <a:t> </a:t>
                </a:r>
                <a:r>
                  <a:rPr lang="en-US" altLang="zh-TW" dirty="0" smtClean="0"/>
                  <a:t>is the equatorial area and </a:t>
                </a:r>
                <a14:m>
                  <m:oMath xmlns:m="http://schemas.openxmlformats.org/officeDocument/2006/math">
                    <m:f>
                      <m:fPr>
                        <m:ctrlPr>
                          <a:rPr lang="zh-TW" altLang="en-US" i="1">
                            <a:latin typeface="Cambria Math"/>
                          </a:rPr>
                        </m:ctrlPr>
                      </m:fPr>
                      <m:num>
                        <m:r>
                          <m:rPr>
                            <m:sty m:val="p"/>
                          </m:rPr>
                          <a:rPr lang="zh-TW" altLang="en-US">
                            <a:latin typeface="Cambria Math"/>
                          </a:rPr>
                          <m:t>Σsinθ</m:t>
                        </m:r>
                      </m:num>
                      <m:den>
                        <m:r>
                          <a:rPr lang="zh-TW" altLang="en-US" i="1">
                            <a:latin typeface="Cambria Math"/>
                          </a:rPr>
                          <m:t>𝜌</m:t>
                        </m:r>
                      </m:den>
                    </m:f>
                  </m:oMath>
                </a14:m>
                <a:r>
                  <a:rPr lang="zh-TW" altLang="en-US" dirty="0" smtClean="0"/>
                  <a:t> </a:t>
                </a:r>
                <a:r>
                  <a:rPr lang="en-US" altLang="zh-TW" dirty="0" smtClean="0"/>
                  <a:t>is the cylindrical distance from the rotation axis.  </a:t>
                </a:r>
                <a14:m>
                  <m:oMath xmlns:m="http://schemas.openxmlformats.org/officeDocument/2006/math">
                    <m:limLow>
                      <m:limLowPr>
                        <m:ctrlPr>
                          <a:rPr lang="zh-TW" altLang="en-US" i="1">
                            <a:latin typeface="Cambria Math"/>
                          </a:rPr>
                        </m:ctrlPr>
                      </m:limLowPr>
                      <m:e>
                        <m:r>
                          <m:rPr>
                            <m:sty m:val="p"/>
                          </m:rPr>
                          <a:rPr lang="zh-TW" altLang="en-US">
                            <a:latin typeface="Cambria Math"/>
                          </a:rPr>
                          <m:t>lim</m:t>
                        </m:r>
                      </m:e>
                      <m:lim>
                        <m:r>
                          <a:rPr lang="zh-TW" altLang="en-US" i="1">
                            <a:latin typeface="Cambria Math"/>
                          </a:rPr>
                          <m:t>𝑗</m:t>
                        </m:r>
                        <m:r>
                          <a:rPr lang="zh-TW" altLang="en-US">
                            <a:latin typeface="Cambria Math"/>
                          </a:rPr>
                          <m:t>→0</m:t>
                        </m:r>
                      </m:lim>
                    </m:limLow>
                    <m:r>
                      <a:rPr lang="zh-TW" altLang="en-US" i="1">
                        <a:latin typeface="Cambria Math"/>
                      </a:rPr>
                      <m:t>𝛴</m:t>
                    </m:r>
                    <m:r>
                      <a:rPr lang="zh-TW" altLang="en-US">
                        <a:latin typeface="Cambria Math"/>
                      </a:rPr>
                      <m:t>=</m:t>
                    </m:r>
                    <m:sSup>
                      <m:sSupPr>
                        <m:ctrlPr>
                          <a:rPr lang="zh-TW" altLang="en-US" i="1">
                            <a:latin typeface="Cambria Math"/>
                          </a:rPr>
                        </m:ctrlPr>
                      </m:sSupPr>
                      <m:e>
                        <m:r>
                          <a:rPr lang="zh-TW" altLang="en-US" i="1">
                            <a:latin typeface="Cambria Math"/>
                          </a:rPr>
                          <m:t>𝑟</m:t>
                        </m:r>
                      </m:e>
                      <m:sup>
                        <m:r>
                          <a:rPr lang="zh-TW" altLang="en-US">
                            <a:latin typeface="Cambria Math"/>
                          </a:rPr>
                          <m:t>2</m:t>
                        </m:r>
                      </m:sup>
                    </m:sSup>
                  </m:oMath>
                </a14:m>
                <a:endParaRPr lang="zh-TW" alt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255802" y="5021811"/>
                <a:ext cx="8353379" cy="1053494"/>
              </a:xfrm>
              <a:prstGeom prst="rect">
                <a:avLst/>
              </a:prstGeom>
              <a:blipFill rotWithShape="1">
                <a:blip r:embed="rId4"/>
                <a:stretch>
                  <a:fillRect l="-657" b="-173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55802" y="1981193"/>
                <a:ext cx="3260369" cy="1094017"/>
              </a:xfrm>
              <a:prstGeom prst="rect">
                <a:avLst/>
              </a:prstGeom>
              <a:noFill/>
            </p:spPr>
            <p:txBody>
              <a:bodyPr wrap="square" rtlCol="0">
                <a:spAutoFit/>
              </a:bodyPr>
              <a:lstStyle/>
              <a:p>
                <a14:m>
                  <m:oMath xmlns:m="http://schemas.openxmlformats.org/officeDocument/2006/math">
                    <m:r>
                      <a:rPr lang="zh-TW" altLang="en-US" i="1">
                        <a:latin typeface="Cambria Math"/>
                      </a:rPr>
                      <m:t>𝜔</m:t>
                    </m:r>
                    <m:r>
                      <a:rPr lang="zh-TW" altLang="en-US">
                        <a:latin typeface="Cambria Math"/>
                      </a:rPr>
                      <m:t>=</m:t>
                    </m:r>
                    <m:f>
                      <m:fPr>
                        <m:ctrlPr>
                          <a:rPr lang="zh-TW" altLang="en-US" i="1">
                            <a:latin typeface="Cambria Math"/>
                          </a:rPr>
                        </m:ctrlPr>
                      </m:fPr>
                      <m:num>
                        <m:r>
                          <a:rPr lang="zh-TW" altLang="en-US">
                            <a:latin typeface="Cambria Math"/>
                          </a:rPr>
                          <m:t>2⁢</m:t>
                        </m:r>
                        <m:sSup>
                          <m:sSupPr>
                            <m:ctrlPr>
                              <a:rPr lang="zh-TW" altLang="en-US" i="1">
                                <a:latin typeface="Cambria Math"/>
                              </a:rPr>
                            </m:ctrlPr>
                          </m:sSupPr>
                          <m:e>
                            <m:sSub>
                              <m:sSubPr>
                                <m:ctrlPr>
                                  <a:rPr lang="zh-TW" altLang="en-US" i="1">
                                    <a:latin typeface="Cambria Math"/>
                                  </a:rPr>
                                </m:ctrlPr>
                              </m:sSubPr>
                              <m:e>
                                <m:r>
                                  <a:rPr lang="zh-TW" altLang="en-US" i="1">
                                    <a:latin typeface="Cambria Math"/>
                                  </a:rPr>
                                  <m:t>𝑟</m:t>
                                </m:r>
                              </m:e>
                              <m:sub>
                                <m:r>
                                  <a:rPr lang="zh-TW" altLang="en-US" i="1">
                                    <a:latin typeface="Cambria Math"/>
                                  </a:rPr>
                                  <m:t>𝑔</m:t>
                                </m:r>
                              </m:sub>
                            </m:sSub>
                          </m:e>
                          <m:sup>
                            <m:r>
                              <a:rPr lang="zh-TW" altLang="en-US">
                                <a:latin typeface="Cambria Math"/>
                              </a:rPr>
                              <m:t>2</m:t>
                            </m:r>
                          </m:sup>
                        </m:sSup>
                        <m:r>
                          <a:rPr lang="zh-TW" altLang="en-US">
                            <a:latin typeface="Cambria Math"/>
                          </a:rPr>
                          <m:t>⁢</m:t>
                        </m:r>
                        <m:r>
                          <a:rPr lang="zh-TW" altLang="en-US" i="1">
                            <a:latin typeface="Cambria Math"/>
                          </a:rPr>
                          <m:t>𝑟</m:t>
                        </m:r>
                        <m:r>
                          <a:rPr lang="zh-TW" altLang="en-US">
                            <a:latin typeface="Cambria Math"/>
                          </a:rPr>
                          <m:t>⁢</m:t>
                        </m:r>
                        <m:r>
                          <a:rPr lang="zh-TW" altLang="en-US" i="1">
                            <a:latin typeface="Cambria Math"/>
                          </a:rPr>
                          <m:t>𝑐</m:t>
                        </m:r>
                      </m:num>
                      <m:den>
                        <m:sSup>
                          <m:sSupPr>
                            <m:ctrlPr>
                              <a:rPr lang="zh-TW" altLang="en-US" i="1">
                                <a:latin typeface="Cambria Math"/>
                              </a:rPr>
                            </m:ctrlPr>
                          </m:sSupPr>
                          <m:e>
                            <m:r>
                              <a:rPr lang="zh-TW" altLang="en-US" i="1">
                                <a:latin typeface="Cambria Math"/>
                              </a:rPr>
                              <m:t>𝛴</m:t>
                            </m:r>
                          </m:e>
                          <m:sup>
                            <m:r>
                              <a:rPr lang="zh-TW" altLang="en-US">
                                <a:latin typeface="Cambria Math"/>
                              </a:rPr>
                              <m:t>2</m:t>
                            </m:r>
                          </m:sup>
                        </m:sSup>
                      </m:den>
                    </m:f>
                    <m:r>
                      <a:rPr lang="zh-TW" altLang="en-US">
                        <a:latin typeface="Cambria Math"/>
                      </a:rPr>
                      <m:t>⁢</m:t>
                    </m:r>
                    <m:r>
                      <a:rPr lang="zh-TW" altLang="en-US" i="1">
                        <a:latin typeface="Cambria Math"/>
                      </a:rPr>
                      <m:t>𝑗</m:t>
                    </m:r>
                  </m:oMath>
                </a14:m>
                <a:r>
                  <a:rPr lang="zh-TW" altLang="en-US" dirty="0" smtClean="0"/>
                  <a:t> </a:t>
                </a:r>
                <a:r>
                  <a:rPr lang="en-US" altLang="zh-TW" dirty="0" smtClean="0"/>
                  <a:t>angular frequency of space at different points around the BH.</a:t>
                </a:r>
                <a:endParaRPr lang="zh-TW" alt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55802" y="1981193"/>
                <a:ext cx="3260369" cy="1094017"/>
              </a:xfrm>
              <a:prstGeom prst="rect">
                <a:avLst/>
              </a:prstGeom>
              <a:blipFill rotWithShape="1">
                <a:blip r:embed="rId5"/>
                <a:stretch>
                  <a:fillRect l="-1682" b="-838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76169" y="3315178"/>
                <a:ext cx="8704220" cy="789768"/>
              </a:xfrm>
              <a:prstGeom prst="rect">
                <a:avLst/>
              </a:prstGeom>
              <a:noFill/>
            </p:spPr>
            <p:txBody>
              <a:bodyPr wrap="square" rtlCol="0">
                <a:spAutoFit/>
              </a:bodyPr>
              <a:lstStyle/>
              <a:p>
                <a14:m>
                  <m:oMath xmlns:m="http://schemas.openxmlformats.org/officeDocument/2006/math">
                    <m:r>
                      <a:rPr lang="zh-TW" altLang="en-US" i="1" smtClean="0">
                        <a:latin typeface="Cambria Math"/>
                      </a:rPr>
                      <m:t>𝑗</m:t>
                    </m:r>
                    <m:r>
                      <a:rPr lang="zh-TW" altLang="en-US">
                        <a:latin typeface="Cambria Math"/>
                      </a:rPr>
                      <m:t>=</m:t>
                    </m:r>
                    <m:f>
                      <m:fPr>
                        <m:ctrlPr>
                          <a:rPr lang="zh-TW" altLang="en-US" i="1">
                            <a:latin typeface="Cambria Math"/>
                          </a:rPr>
                        </m:ctrlPr>
                      </m:fPr>
                      <m:num>
                        <m:r>
                          <a:rPr lang="zh-TW" altLang="en-US" i="1">
                            <a:latin typeface="Cambria Math"/>
                          </a:rPr>
                          <m:t>𝐽</m:t>
                        </m:r>
                      </m:num>
                      <m:den>
                        <m:r>
                          <a:rPr lang="zh-TW" altLang="en-US" i="1">
                            <a:latin typeface="Cambria Math"/>
                          </a:rPr>
                          <m:t>𝐺</m:t>
                        </m:r>
                        <m:r>
                          <a:rPr lang="zh-TW" altLang="en-US">
                            <a:latin typeface="Cambria Math"/>
                          </a:rPr>
                          <m:t>⁢</m:t>
                        </m:r>
                        <m:f>
                          <m:fPr>
                            <m:type m:val="lin"/>
                            <m:ctrlPr>
                              <a:rPr lang="zh-TW" altLang="en-US" i="1">
                                <a:latin typeface="Cambria Math"/>
                              </a:rPr>
                            </m:ctrlPr>
                          </m:fPr>
                          <m:num>
                            <m:sSup>
                              <m:sSupPr>
                                <m:ctrlPr>
                                  <a:rPr lang="zh-TW" altLang="en-US" i="1">
                                    <a:latin typeface="Cambria Math"/>
                                  </a:rPr>
                                </m:ctrlPr>
                              </m:sSupPr>
                              <m:e>
                                <m:r>
                                  <a:rPr lang="zh-TW" altLang="en-US" i="1">
                                    <a:latin typeface="Cambria Math"/>
                                  </a:rPr>
                                  <m:t>𝑀</m:t>
                                </m:r>
                              </m:e>
                              <m:sup>
                                <m:r>
                                  <a:rPr lang="zh-TW" altLang="en-US">
                                    <a:latin typeface="Cambria Math"/>
                                  </a:rPr>
                                  <m:t>2</m:t>
                                </m:r>
                              </m:sup>
                            </m:sSup>
                          </m:num>
                          <m:den>
                            <m:r>
                              <a:rPr lang="zh-TW" altLang="en-US" i="1">
                                <a:latin typeface="Cambria Math"/>
                              </a:rPr>
                              <m:t>𝑐</m:t>
                            </m:r>
                          </m:den>
                        </m:f>
                      </m:den>
                    </m:f>
                  </m:oMath>
                </a14:m>
                <a:r>
                  <a:rPr lang="zh-TW" altLang="en-US" dirty="0" smtClean="0"/>
                  <a:t> </a:t>
                </a:r>
                <a:r>
                  <a:rPr lang="en-US" altLang="zh-TW" dirty="0" smtClean="0"/>
                  <a:t>is the dimensionless angular momentum parameter (</a:t>
                </a:r>
                <a14:m>
                  <m:oMath xmlns:m="http://schemas.openxmlformats.org/officeDocument/2006/math">
                    <m:r>
                      <a:rPr lang="zh-TW" altLang="en-US">
                        <a:latin typeface="Cambria Math"/>
                      </a:rPr>
                      <m:t>−1≤</m:t>
                    </m:r>
                    <m:r>
                      <a:rPr lang="zh-TW" altLang="en-US" i="1">
                        <a:latin typeface="Cambria Math"/>
                      </a:rPr>
                      <m:t>𝑗</m:t>
                    </m:r>
                    <m:r>
                      <a:rPr lang="zh-TW" altLang="en-US">
                        <a:latin typeface="Cambria Math"/>
                      </a:rPr>
                      <m:t>≤1</m:t>
                    </m:r>
                  </m:oMath>
                </a14:m>
                <a:r>
                  <a:rPr lang="en-US" altLang="zh-TW" dirty="0" smtClean="0"/>
                  <a:t>) that measures how much angular momentum J the BH has relative to its maximum value.</a:t>
                </a:r>
                <a:endParaRPr lang="zh-TW" alt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176169" y="3315178"/>
                <a:ext cx="8704220" cy="789768"/>
              </a:xfrm>
              <a:prstGeom prst="rect">
                <a:avLst/>
              </a:prstGeom>
              <a:blipFill rotWithShape="1">
                <a:blip r:embed="rId6"/>
                <a:stretch>
                  <a:fillRect l="-630" t="-8527" r="-490" b="-2790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582074" y="978224"/>
                <a:ext cx="5380694" cy="20282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zh-TW" altLang="en-US" sz="1600" i="1" smtClean="0">
                              <a:latin typeface="Cambria Math"/>
                            </a:rPr>
                          </m:ctrlPr>
                        </m:sSubPr>
                        <m:e>
                          <m:d>
                            <m:dPr>
                              <m:ctrlPr>
                                <a:rPr lang="zh-TW" altLang="en-US" sz="1600" i="1">
                                  <a:latin typeface="Cambria Math"/>
                                </a:rPr>
                              </m:ctrlPr>
                            </m:dPr>
                            <m:e>
                              <m:sSubSup>
                                <m:sSubSupPr>
                                  <m:ctrlPr>
                                    <a:rPr lang="zh-TW" altLang="en-US" sz="1600" i="1">
                                      <a:latin typeface="Cambria Math"/>
                                    </a:rPr>
                                  </m:ctrlPr>
                                </m:sSubSupPr>
                                <m:e>
                                  <m:r>
                                    <a:rPr lang="zh-TW" altLang="en-US" sz="1600" i="1">
                                      <a:latin typeface="Cambria Math"/>
                                    </a:rPr>
                                    <m:t>𝑔</m:t>
                                  </m:r>
                                </m:e>
                                <m:sub>
                                  <m:r>
                                    <m:rPr>
                                      <m:sty m:val="p"/>
                                    </m:rPr>
                                    <a:rPr lang="zh-TW" altLang="en-US" sz="1600">
                                      <a:latin typeface="Cambria Math"/>
                                    </a:rPr>
                                    <m:t>BL</m:t>
                                  </m:r>
                                </m:sub>
                                <m:sup>
                                  <m:r>
                                    <m:rPr>
                                      <m:sty m:val="p"/>
                                    </m:rPr>
                                    <a:rPr lang="zh-TW" altLang="en-US" sz="1600">
                                      <a:latin typeface="Cambria Math"/>
                                    </a:rPr>
                                    <m:t>KER</m:t>
                                  </m:r>
                                </m:sup>
                              </m:sSubSup>
                            </m:e>
                          </m:d>
                        </m:e>
                        <m:sub>
                          <m:r>
                            <m:rPr>
                              <m:sty m:val="p"/>
                            </m:rPr>
                            <a:rPr lang="zh-TW" altLang="en-US" sz="1600">
                              <a:latin typeface="Cambria Math"/>
                            </a:rPr>
                            <m:t>αβ</m:t>
                          </m:r>
                        </m:sub>
                      </m:sSub>
                      <m:r>
                        <a:rPr lang="zh-TW" altLang="en-US" sz="1600">
                          <a:latin typeface="Cambria Math"/>
                        </a:rPr>
                        <m:t>=</m:t>
                      </m:r>
                      <m:d>
                        <m:dPr>
                          <m:ctrlPr>
                            <a:rPr lang="zh-TW" altLang="en-US" sz="1600" i="1">
                              <a:latin typeface="Cambria Math"/>
                            </a:rPr>
                          </m:ctrlPr>
                        </m:dPr>
                        <m:e>
                          <m:m>
                            <m:mPr>
                              <m:mcs>
                                <m:mc>
                                  <m:mcPr>
                                    <m:count m:val="4"/>
                                    <m:mcJc m:val="center"/>
                                  </m:mcPr>
                                </m:mc>
                              </m:mcs>
                              <m:ctrlPr>
                                <a:rPr lang="zh-TW" altLang="en-US" sz="1600" i="1">
                                  <a:latin typeface="Cambria Math"/>
                                </a:rPr>
                              </m:ctrlPr>
                            </m:mPr>
                            <m:mr>
                              <m:e>
                                <m:r>
                                  <a:rPr lang="zh-TW" altLang="en-US" sz="1600">
                                    <a:latin typeface="Cambria Math"/>
                                  </a:rPr>
                                  <m:t>−</m:t>
                                </m:r>
                                <m:d>
                                  <m:dPr>
                                    <m:ctrlPr>
                                      <a:rPr lang="zh-TW" altLang="en-US" sz="1600" i="1">
                                        <a:latin typeface="Cambria Math"/>
                                      </a:rPr>
                                    </m:ctrlPr>
                                  </m:dPr>
                                  <m:e>
                                    <m:r>
                                      <a:rPr lang="zh-TW" altLang="en-US" sz="1600">
                                        <a:latin typeface="Cambria Math"/>
                                      </a:rPr>
                                      <m:t>1−</m:t>
                                    </m:r>
                                    <m:f>
                                      <m:fPr>
                                        <m:ctrlPr>
                                          <a:rPr lang="zh-TW" altLang="en-US" sz="1600" i="1">
                                            <a:latin typeface="Cambria Math"/>
                                          </a:rPr>
                                        </m:ctrlPr>
                                      </m:fPr>
                                      <m:num>
                                        <m:r>
                                          <a:rPr lang="zh-TW" altLang="en-US" sz="1600">
                                            <a:latin typeface="Cambria Math"/>
                                          </a:rPr>
                                          <m:t>2⁢</m:t>
                                        </m:r>
                                        <m:sSub>
                                          <m:sSubPr>
                                            <m:ctrlPr>
                                              <a:rPr lang="zh-TW" altLang="en-US" sz="1600" i="1">
                                                <a:latin typeface="Cambria Math"/>
                                              </a:rPr>
                                            </m:ctrlPr>
                                          </m:sSubPr>
                                          <m:e>
                                            <m:r>
                                              <a:rPr lang="zh-TW" altLang="en-US" sz="1600" i="1">
                                                <a:latin typeface="Cambria Math"/>
                                              </a:rPr>
                                              <m:t>𝑟</m:t>
                                            </m:r>
                                          </m:e>
                                          <m:sub>
                                            <m:r>
                                              <a:rPr lang="zh-TW" altLang="en-US" sz="1600" i="1">
                                                <a:latin typeface="Cambria Math"/>
                                              </a:rPr>
                                              <m:t>𝑔</m:t>
                                            </m:r>
                                          </m:sub>
                                        </m:sSub>
                                        <m:r>
                                          <a:rPr lang="zh-TW" altLang="en-US" sz="1600">
                                            <a:latin typeface="Cambria Math"/>
                                          </a:rPr>
                                          <m:t>⁢</m:t>
                                        </m:r>
                                        <m:r>
                                          <a:rPr lang="zh-TW" altLang="en-US" sz="1600" i="1">
                                            <a:latin typeface="Cambria Math"/>
                                          </a:rPr>
                                          <m:t>𝑟</m:t>
                                        </m:r>
                                      </m:num>
                                      <m:den>
                                        <m:sSup>
                                          <m:sSupPr>
                                            <m:ctrlPr>
                                              <a:rPr lang="zh-TW" altLang="en-US" sz="1600" i="1">
                                                <a:latin typeface="Cambria Math"/>
                                              </a:rPr>
                                            </m:ctrlPr>
                                          </m:sSupPr>
                                          <m:e>
                                            <m:r>
                                              <a:rPr lang="zh-TW" altLang="en-US" sz="1600" i="1">
                                                <a:latin typeface="Cambria Math"/>
                                              </a:rPr>
                                              <m:t>𝜌</m:t>
                                            </m:r>
                                          </m:e>
                                          <m:sup>
                                            <m:r>
                                              <a:rPr lang="zh-TW" altLang="en-US" sz="1600">
                                                <a:latin typeface="Cambria Math"/>
                                              </a:rPr>
                                              <m:t>2</m:t>
                                            </m:r>
                                          </m:sup>
                                        </m:sSup>
                                      </m:den>
                                    </m:f>
                                  </m:e>
                                </m:d>
                                <m:r>
                                  <a:rPr lang="zh-TW" altLang="en-US" sz="1600">
                                    <a:latin typeface="Cambria Math"/>
                                  </a:rPr>
                                  <m:t>⁢</m:t>
                                </m:r>
                                <m:sSup>
                                  <m:sSupPr>
                                    <m:ctrlPr>
                                      <a:rPr lang="zh-TW" altLang="en-US" sz="1600" i="1">
                                        <a:latin typeface="Cambria Math"/>
                                      </a:rPr>
                                    </m:ctrlPr>
                                  </m:sSupPr>
                                  <m:e>
                                    <m:r>
                                      <a:rPr lang="zh-TW" altLang="en-US" sz="1600" i="1">
                                        <a:latin typeface="Cambria Math"/>
                                      </a:rPr>
                                      <m:t>𝑐</m:t>
                                    </m:r>
                                  </m:e>
                                  <m:sup>
                                    <m:r>
                                      <a:rPr lang="zh-TW" altLang="en-US" sz="1600">
                                        <a:latin typeface="Cambria Math"/>
                                      </a:rPr>
                                      <m:t>2</m:t>
                                    </m:r>
                                  </m:sup>
                                </m:sSup>
                              </m:e>
                              <m:e>
                                <m:r>
                                  <a:rPr lang="zh-TW" altLang="en-US" sz="1600">
                                    <a:latin typeface="Cambria Math"/>
                                  </a:rPr>
                                  <m:t>0</m:t>
                                </m:r>
                              </m:e>
                              <m:e>
                                <m:r>
                                  <a:rPr lang="zh-TW" altLang="en-US" sz="1600">
                                    <a:latin typeface="Cambria Math"/>
                                  </a:rPr>
                                  <m:t>0</m:t>
                                </m:r>
                              </m:e>
                              <m:e>
                                <m:r>
                                  <a:rPr lang="zh-TW" altLang="en-US" sz="1600">
                                    <a:latin typeface="Cambria Math"/>
                                  </a:rPr>
                                  <m:t>−</m:t>
                                </m:r>
                                <m:f>
                                  <m:fPr>
                                    <m:ctrlPr>
                                      <a:rPr lang="zh-TW" altLang="en-US" sz="1600" i="1">
                                        <a:latin typeface="Cambria Math"/>
                                      </a:rPr>
                                    </m:ctrlPr>
                                  </m:fPr>
                                  <m:num>
                                    <m:sSup>
                                      <m:sSupPr>
                                        <m:ctrlPr>
                                          <a:rPr lang="zh-TW" altLang="en-US" sz="1600" i="1">
                                            <a:latin typeface="Cambria Math"/>
                                          </a:rPr>
                                        </m:ctrlPr>
                                      </m:sSupPr>
                                      <m:e>
                                        <m:r>
                                          <m:rPr>
                                            <m:sty m:val="p"/>
                                          </m:rPr>
                                          <a:rPr lang="zh-TW" altLang="en-US" sz="1600">
                                            <a:latin typeface="Cambria Math"/>
                                          </a:rPr>
                                          <m:t>ωΣ</m:t>
                                        </m:r>
                                      </m:e>
                                      <m:sup>
                                        <m:r>
                                          <a:rPr lang="zh-TW" altLang="en-US" sz="1600">
                                            <a:latin typeface="Cambria Math"/>
                                          </a:rPr>
                                          <m:t>2</m:t>
                                        </m:r>
                                      </m:sup>
                                    </m:sSup>
                                    <m:r>
                                      <a:rPr lang="zh-TW" altLang="en-US" sz="1600">
                                        <a:latin typeface="Cambria Math"/>
                                      </a:rPr>
                                      <m:t>⁢</m:t>
                                    </m:r>
                                    <m:sSup>
                                      <m:sSupPr>
                                        <m:ctrlPr>
                                          <a:rPr lang="zh-TW" altLang="en-US" sz="1600" i="1">
                                            <a:latin typeface="Cambria Math"/>
                                          </a:rPr>
                                        </m:ctrlPr>
                                      </m:sSupPr>
                                      <m:e>
                                        <m:r>
                                          <m:rPr>
                                            <m:sty m:val="p"/>
                                          </m:rPr>
                                          <a:rPr lang="zh-TW" altLang="en-US" sz="1600">
                                            <a:latin typeface="Cambria Math"/>
                                          </a:rPr>
                                          <m:t>sin</m:t>
                                        </m:r>
                                      </m:e>
                                      <m:sup>
                                        <m:r>
                                          <a:rPr lang="zh-TW" altLang="en-US" sz="1600">
                                            <a:latin typeface="Cambria Math"/>
                                          </a:rPr>
                                          <m:t>2</m:t>
                                        </m:r>
                                      </m:sup>
                                    </m:sSup>
                                    <m:r>
                                      <a:rPr lang="zh-TW" altLang="en-US" sz="1600">
                                        <a:latin typeface="Cambria Math"/>
                                      </a:rPr>
                                      <m:t>⁢</m:t>
                                    </m:r>
                                    <m:r>
                                      <a:rPr lang="zh-TW" altLang="en-US" sz="1600" i="1">
                                        <a:latin typeface="Cambria Math"/>
                                      </a:rPr>
                                      <m:t>𝜃</m:t>
                                    </m:r>
                                  </m:num>
                                  <m:den>
                                    <m:sSup>
                                      <m:sSupPr>
                                        <m:ctrlPr>
                                          <a:rPr lang="zh-TW" altLang="en-US" sz="1600" i="1">
                                            <a:latin typeface="Cambria Math"/>
                                          </a:rPr>
                                        </m:ctrlPr>
                                      </m:sSupPr>
                                      <m:e>
                                        <m:r>
                                          <a:rPr lang="zh-TW" altLang="en-US" sz="1600" i="1">
                                            <a:latin typeface="Cambria Math"/>
                                          </a:rPr>
                                          <m:t>𝜌</m:t>
                                        </m:r>
                                      </m:e>
                                      <m:sup>
                                        <m:r>
                                          <a:rPr lang="zh-TW" altLang="en-US" sz="1600">
                                            <a:latin typeface="Cambria Math"/>
                                          </a:rPr>
                                          <m:t>2</m:t>
                                        </m:r>
                                      </m:sup>
                                    </m:sSup>
                                  </m:den>
                                </m:f>
                              </m:e>
                            </m:mr>
                            <m:mr>
                              <m:e>
                                <m:r>
                                  <a:rPr lang="zh-TW" altLang="en-US" sz="1600">
                                    <a:latin typeface="Cambria Math"/>
                                  </a:rPr>
                                  <m:t>0</m:t>
                                </m:r>
                              </m:e>
                              <m:e>
                                <m:f>
                                  <m:fPr>
                                    <m:ctrlPr>
                                      <a:rPr lang="zh-TW" altLang="en-US" sz="1600" i="1">
                                        <a:latin typeface="Cambria Math"/>
                                      </a:rPr>
                                    </m:ctrlPr>
                                  </m:fPr>
                                  <m:num>
                                    <m:sSup>
                                      <m:sSupPr>
                                        <m:ctrlPr>
                                          <a:rPr lang="zh-TW" altLang="en-US" sz="1600" i="1">
                                            <a:latin typeface="Cambria Math"/>
                                          </a:rPr>
                                        </m:ctrlPr>
                                      </m:sSupPr>
                                      <m:e>
                                        <m:r>
                                          <a:rPr lang="zh-TW" altLang="en-US" sz="1600" i="1">
                                            <a:latin typeface="Cambria Math"/>
                                          </a:rPr>
                                          <m:t>𝜌</m:t>
                                        </m:r>
                                      </m:e>
                                      <m:sup>
                                        <m:r>
                                          <a:rPr lang="zh-TW" altLang="en-US" sz="1600">
                                            <a:latin typeface="Cambria Math"/>
                                          </a:rPr>
                                          <m:t>2</m:t>
                                        </m:r>
                                      </m:sup>
                                    </m:sSup>
                                  </m:num>
                                  <m:den>
                                    <m:r>
                                      <a:rPr lang="zh-TW" altLang="en-US" sz="1600" i="1">
                                        <a:latin typeface="Cambria Math"/>
                                      </a:rPr>
                                      <m:t>𝛥</m:t>
                                    </m:r>
                                  </m:den>
                                </m:f>
                              </m:e>
                              <m:e>
                                <m:r>
                                  <a:rPr lang="zh-TW" altLang="en-US" sz="1600">
                                    <a:latin typeface="Cambria Math"/>
                                  </a:rPr>
                                  <m:t>0</m:t>
                                </m:r>
                              </m:e>
                              <m:e>
                                <m:r>
                                  <a:rPr lang="zh-TW" altLang="en-US" sz="1600">
                                    <a:latin typeface="Cambria Math"/>
                                  </a:rPr>
                                  <m:t>0</m:t>
                                </m:r>
                              </m:e>
                            </m:mr>
                            <m:mr>
                              <m:e>
                                <m:r>
                                  <a:rPr lang="zh-TW" altLang="en-US" sz="1600">
                                    <a:latin typeface="Cambria Math"/>
                                  </a:rPr>
                                  <m:t>0</m:t>
                                </m:r>
                              </m:e>
                              <m:e>
                                <m:r>
                                  <a:rPr lang="zh-TW" altLang="en-US" sz="1600">
                                    <a:latin typeface="Cambria Math"/>
                                  </a:rPr>
                                  <m:t>0</m:t>
                                </m:r>
                              </m:e>
                              <m:e>
                                <m:sSup>
                                  <m:sSupPr>
                                    <m:ctrlPr>
                                      <a:rPr lang="zh-TW" altLang="en-US" sz="1600" i="1">
                                        <a:latin typeface="Cambria Math"/>
                                      </a:rPr>
                                    </m:ctrlPr>
                                  </m:sSupPr>
                                  <m:e>
                                    <m:r>
                                      <a:rPr lang="zh-TW" altLang="en-US" sz="1600" i="1">
                                        <a:latin typeface="Cambria Math"/>
                                      </a:rPr>
                                      <m:t>𝜌</m:t>
                                    </m:r>
                                  </m:e>
                                  <m:sup>
                                    <m:r>
                                      <a:rPr lang="zh-TW" altLang="en-US" sz="1600">
                                        <a:latin typeface="Cambria Math"/>
                                      </a:rPr>
                                      <m:t>2</m:t>
                                    </m:r>
                                  </m:sup>
                                </m:sSup>
                              </m:e>
                              <m:e>
                                <m:r>
                                  <a:rPr lang="zh-TW" altLang="en-US" sz="1600">
                                    <a:latin typeface="Cambria Math"/>
                                  </a:rPr>
                                  <m:t>0</m:t>
                                </m:r>
                              </m:e>
                            </m:mr>
                            <m:mr>
                              <m:e>
                                <m:r>
                                  <a:rPr lang="zh-TW" altLang="en-US" sz="1600">
                                    <a:latin typeface="Cambria Math"/>
                                  </a:rPr>
                                  <m:t>−</m:t>
                                </m:r>
                                <m:f>
                                  <m:fPr>
                                    <m:ctrlPr>
                                      <a:rPr lang="zh-TW" altLang="en-US" sz="1600" i="1">
                                        <a:latin typeface="Cambria Math"/>
                                      </a:rPr>
                                    </m:ctrlPr>
                                  </m:fPr>
                                  <m:num>
                                    <m:sSup>
                                      <m:sSupPr>
                                        <m:ctrlPr>
                                          <a:rPr lang="zh-TW" altLang="en-US" sz="1600" i="1">
                                            <a:latin typeface="Cambria Math"/>
                                          </a:rPr>
                                        </m:ctrlPr>
                                      </m:sSupPr>
                                      <m:e>
                                        <m:r>
                                          <m:rPr>
                                            <m:sty m:val="p"/>
                                          </m:rPr>
                                          <a:rPr lang="zh-TW" altLang="en-US" sz="1600">
                                            <a:latin typeface="Cambria Math"/>
                                          </a:rPr>
                                          <m:t>ωΣ</m:t>
                                        </m:r>
                                      </m:e>
                                      <m:sup>
                                        <m:r>
                                          <a:rPr lang="zh-TW" altLang="en-US" sz="1600">
                                            <a:latin typeface="Cambria Math"/>
                                          </a:rPr>
                                          <m:t>2</m:t>
                                        </m:r>
                                      </m:sup>
                                    </m:sSup>
                                    <m:r>
                                      <a:rPr lang="zh-TW" altLang="en-US" sz="1600">
                                        <a:latin typeface="Cambria Math"/>
                                      </a:rPr>
                                      <m:t>⁢</m:t>
                                    </m:r>
                                    <m:sSup>
                                      <m:sSupPr>
                                        <m:ctrlPr>
                                          <a:rPr lang="zh-TW" altLang="en-US" sz="1600" i="1">
                                            <a:latin typeface="Cambria Math"/>
                                          </a:rPr>
                                        </m:ctrlPr>
                                      </m:sSupPr>
                                      <m:e>
                                        <m:r>
                                          <m:rPr>
                                            <m:sty m:val="p"/>
                                          </m:rPr>
                                          <a:rPr lang="zh-TW" altLang="en-US" sz="1600">
                                            <a:latin typeface="Cambria Math"/>
                                          </a:rPr>
                                          <m:t>sin</m:t>
                                        </m:r>
                                      </m:e>
                                      <m:sup>
                                        <m:r>
                                          <a:rPr lang="zh-TW" altLang="en-US" sz="1600">
                                            <a:latin typeface="Cambria Math"/>
                                          </a:rPr>
                                          <m:t>2</m:t>
                                        </m:r>
                                      </m:sup>
                                    </m:sSup>
                                    <m:r>
                                      <a:rPr lang="zh-TW" altLang="en-US" sz="1600">
                                        <a:latin typeface="Cambria Math"/>
                                      </a:rPr>
                                      <m:t>⁢</m:t>
                                    </m:r>
                                    <m:r>
                                      <a:rPr lang="zh-TW" altLang="en-US" sz="1600" i="1">
                                        <a:latin typeface="Cambria Math"/>
                                      </a:rPr>
                                      <m:t>𝜃</m:t>
                                    </m:r>
                                  </m:num>
                                  <m:den>
                                    <m:sSup>
                                      <m:sSupPr>
                                        <m:ctrlPr>
                                          <a:rPr lang="zh-TW" altLang="en-US" sz="1600" i="1">
                                            <a:latin typeface="Cambria Math"/>
                                          </a:rPr>
                                        </m:ctrlPr>
                                      </m:sSupPr>
                                      <m:e>
                                        <m:r>
                                          <a:rPr lang="zh-TW" altLang="en-US" sz="1600" i="1">
                                            <a:latin typeface="Cambria Math"/>
                                          </a:rPr>
                                          <m:t>𝜌</m:t>
                                        </m:r>
                                      </m:e>
                                      <m:sup>
                                        <m:r>
                                          <a:rPr lang="zh-TW" altLang="en-US" sz="1600">
                                            <a:latin typeface="Cambria Math"/>
                                          </a:rPr>
                                          <m:t>2</m:t>
                                        </m:r>
                                      </m:sup>
                                    </m:sSup>
                                  </m:den>
                                </m:f>
                              </m:e>
                              <m:e>
                                <m:r>
                                  <a:rPr lang="zh-TW" altLang="en-US" sz="1600">
                                    <a:latin typeface="Cambria Math"/>
                                  </a:rPr>
                                  <m:t>0</m:t>
                                </m:r>
                              </m:e>
                              <m:e>
                                <m:r>
                                  <a:rPr lang="zh-TW" altLang="en-US" sz="1600">
                                    <a:latin typeface="Cambria Math"/>
                                  </a:rPr>
                                  <m:t>0</m:t>
                                </m:r>
                              </m:e>
                              <m:e>
                                <m:f>
                                  <m:fPr>
                                    <m:ctrlPr>
                                      <a:rPr lang="zh-TW" altLang="en-US" sz="1600" i="1">
                                        <a:latin typeface="Cambria Math"/>
                                      </a:rPr>
                                    </m:ctrlPr>
                                  </m:fPr>
                                  <m:num>
                                    <m:sSup>
                                      <m:sSupPr>
                                        <m:ctrlPr>
                                          <a:rPr lang="zh-TW" altLang="en-US" sz="1600" i="1">
                                            <a:latin typeface="Cambria Math"/>
                                          </a:rPr>
                                        </m:ctrlPr>
                                      </m:sSupPr>
                                      <m:e>
                                        <m:r>
                                          <a:rPr lang="zh-TW" altLang="en-US" sz="1600" i="1">
                                            <a:latin typeface="Cambria Math"/>
                                          </a:rPr>
                                          <m:t>𝛴</m:t>
                                        </m:r>
                                      </m:e>
                                      <m:sup>
                                        <m:r>
                                          <a:rPr lang="zh-TW" altLang="en-US" sz="1600">
                                            <a:latin typeface="Cambria Math"/>
                                          </a:rPr>
                                          <m:t>2</m:t>
                                        </m:r>
                                      </m:sup>
                                    </m:sSup>
                                  </m:num>
                                  <m:den>
                                    <m:sSup>
                                      <m:sSupPr>
                                        <m:ctrlPr>
                                          <a:rPr lang="zh-TW" altLang="en-US" sz="1600" i="1">
                                            <a:latin typeface="Cambria Math"/>
                                          </a:rPr>
                                        </m:ctrlPr>
                                      </m:sSupPr>
                                      <m:e>
                                        <m:r>
                                          <a:rPr lang="zh-TW" altLang="en-US" sz="1600" i="1">
                                            <a:latin typeface="Cambria Math"/>
                                          </a:rPr>
                                          <m:t>𝜌</m:t>
                                        </m:r>
                                      </m:e>
                                      <m:sup>
                                        <m:r>
                                          <a:rPr lang="zh-TW" altLang="en-US" sz="1600">
                                            <a:latin typeface="Cambria Math"/>
                                          </a:rPr>
                                          <m:t>2</m:t>
                                        </m:r>
                                      </m:sup>
                                    </m:sSup>
                                  </m:den>
                                </m:f>
                                <m:r>
                                  <a:rPr lang="zh-TW" altLang="en-US" sz="1600">
                                    <a:latin typeface="Cambria Math"/>
                                  </a:rPr>
                                  <m:t>⁢</m:t>
                                </m:r>
                                <m:sSup>
                                  <m:sSupPr>
                                    <m:ctrlPr>
                                      <a:rPr lang="zh-TW" altLang="en-US" sz="1600" i="1">
                                        <a:latin typeface="Cambria Math"/>
                                      </a:rPr>
                                    </m:ctrlPr>
                                  </m:sSupPr>
                                  <m:e>
                                    <m:r>
                                      <m:rPr>
                                        <m:sty m:val="p"/>
                                      </m:rPr>
                                      <a:rPr lang="zh-TW" altLang="en-US" sz="1600">
                                        <a:latin typeface="Cambria Math"/>
                                      </a:rPr>
                                      <m:t>sin</m:t>
                                    </m:r>
                                  </m:e>
                                  <m:sup>
                                    <m:r>
                                      <a:rPr lang="zh-TW" altLang="en-US" sz="1600">
                                        <a:latin typeface="Cambria Math"/>
                                      </a:rPr>
                                      <m:t>2</m:t>
                                    </m:r>
                                  </m:sup>
                                </m:sSup>
                                <m:r>
                                  <a:rPr lang="zh-TW" altLang="en-US" sz="1600">
                                    <a:latin typeface="Cambria Math"/>
                                  </a:rPr>
                                  <m:t>⁢</m:t>
                                </m:r>
                                <m:r>
                                  <a:rPr lang="zh-TW" altLang="en-US" sz="1600" i="1">
                                    <a:latin typeface="Cambria Math"/>
                                  </a:rPr>
                                  <m:t>𝜃</m:t>
                                </m:r>
                              </m:e>
                            </m:mr>
                          </m:m>
                        </m:e>
                      </m:d>
                    </m:oMath>
                  </m:oMathPara>
                </a14:m>
                <a:endParaRPr lang="zh-TW" altLang="en-US"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3582074" y="978224"/>
                <a:ext cx="5380694" cy="2028248"/>
              </a:xfrm>
              <a:prstGeom prst="rect">
                <a:avLst/>
              </a:prstGeom>
              <a:blipFill rotWithShape="1">
                <a:blip r:embed="rId7"/>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255802" y="1268189"/>
                <a:ext cx="3470108" cy="492892"/>
              </a:xfrm>
              <a:prstGeom prst="rect">
                <a:avLst/>
              </a:prstGeom>
              <a:noFill/>
            </p:spPr>
            <p:txBody>
              <a:bodyPr wrap="square" rtlCol="0">
                <a:spAutoFit/>
              </a:bodyPr>
              <a:lstStyle/>
              <a:p>
                <a:r>
                  <a:rPr lang="en-US" altLang="zh-TW" dirty="0" smtClean="0">
                    <a:latin typeface="Cambria Math" panose="02040503050406030204" pitchFamily="18" charset="0"/>
                    <a:ea typeface="Cambria Math" panose="02040503050406030204" pitchFamily="18" charset="0"/>
                  </a:rPr>
                  <a:t>The Gravitational radius </a:t>
                </a:r>
                <a14:m>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𝑟</m:t>
                        </m:r>
                      </m:e>
                      <m:sub>
                        <m:r>
                          <a:rPr lang="en-US" altLang="zh-TW" b="0" i="1" smtClean="0">
                            <a:latin typeface="Cambria Math"/>
                          </a:rPr>
                          <m:t>𝑔</m:t>
                        </m:r>
                      </m:sub>
                    </m:sSub>
                    <m:r>
                      <a:rPr lang="zh-TW" altLang="en-US">
                        <a:latin typeface="Cambria Math" panose="02040503050406030204" pitchFamily="18" charset="0"/>
                      </a:rPr>
                      <m:t>=</m:t>
                    </m:r>
                    <m:f>
                      <m:fPr>
                        <m:ctrlPr>
                          <a:rPr lang="zh-TW" altLang="en-US" i="1">
                            <a:latin typeface="Cambria Math"/>
                          </a:rPr>
                        </m:ctrlPr>
                      </m:fPr>
                      <m:num>
                        <m:r>
                          <m:rPr>
                            <m:sty m:val="p"/>
                          </m:rPr>
                          <a:rPr lang="zh-TW" altLang="en-US">
                            <a:latin typeface="Cambria Math" panose="02040503050406030204" pitchFamily="18" charset="0"/>
                          </a:rPr>
                          <m:t>GM</m:t>
                        </m:r>
                      </m:num>
                      <m:den>
                        <m:sSup>
                          <m:sSupPr>
                            <m:ctrlPr>
                              <a:rPr lang="zh-TW" altLang="en-US" i="1">
                                <a:latin typeface="Cambria Math"/>
                              </a:rPr>
                            </m:ctrlPr>
                          </m:sSupPr>
                          <m:e>
                            <m:r>
                              <a:rPr lang="zh-TW" altLang="en-US" i="1">
                                <a:latin typeface="Cambria Math" panose="02040503050406030204" pitchFamily="18" charset="0"/>
                              </a:rPr>
                              <m:t>𝑐</m:t>
                            </m:r>
                          </m:e>
                          <m:sup>
                            <m:r>
                              <a:rPr lang="zh-TW" altLang="en-US">
                                <a:latin typeface="Cambria Math" panose="02040503050406030204" pitchFamily="18" charset="0"/>
                              </a:rPr>
                              <m:t>2</m:t>
                            </m:r>
                          </m:sup>
                        </m:sSup>
                      </m:den>
                    </m:f>
                  </m:oMath>
                </a14:m>
                <a:endParaRPr lang="zh-TW" altLang="en-US" dirty="0">
                  <a:latin typeface="Cambria Math" panose="02040503050406030204" pitchFamily="18"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255802" y="1268189"/>
                <a:ext cx="3470108" cy="492892"/>
              </a:xfrm>
              <a:prstGeom prst="rect">
                <a:avLst/>
              </a:prstGeom>
              <a:blipFill rotWithShape="1">
                <a:blip r:embed="rId8"/>
                <a:stretch>
                  <a:fillRect l="-1582" b="-493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5118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9"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The Horizon and </a:t>
            </a:r>
            <a:r>
              <a:rPr lang="en-US" altLang="zh-TW" dirty="0" err="1" smtClean="0"/>
              <a:t>Ergosphere</a:t>
            </a:r>
            <a:endParaRPr lang="zh-TW" altLang="en-US" dirty="0"/>
          </a:p>
        </p:txBody>
      </p:sp>
      <mc:AlternateContent xmlns:mc="http://schemas.openxmlformats.org/markup-compatibility/2006" xmlns:a14="http://schemas.microsoft.com/office/drawing/2010/main">
        <mc:Choice Requires="a14">
          <p:sp>
            <p:nvSpPr>
              <p:cNvPr id="3" name="TextBox 2"/>
              <p:cNvSpPr txBox="1"/>
              <p:nvPr/>
            </p:nvSpPr>
            <p:spPr>
              <a:xfrm>
                <a:off x="4769316" y="1018644"/>
                <a:ext cx="3716594" cy="12692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sz="1200" i="1">
                              <a:latin typeface="Cambria Math"/>
                            </a:rPr>
                          </m:ctrlPr>
                        </m:sSubPr>
                        <m:e>
                          <m:d>
                            <m:dPr>
                              <m:ctrlPr>
                                <a:rPr lang="zh-TW" altLang="en-US" sz="1200" i="1">
                                  <a:latin typeface="Cambria Math"/>
                                </a:rPr>
                              </m:ctrlPr>
                            </m:dPr>
                            <m:e>
                              <m:sSubSup>
                                <m:sSubSupPr>
                                  <m:ctrlPr>
                                    <a:rPr lang="zh-TW" altLang="en-US" sz="1200" i="1">
                                      <a:latin typeface="Cambria Math"/>
                                    </a:rPr>
                                  </m:ctrlPr>
                                </m:sSubSupPr>
                                <m:e>
                                  <m:r>
                                    <a:rPr lang="zh-TW" altLang="en-US" sz="1200" i="1">
                                      <a:latin typeface="Cambria Math"/>
                                    </a:rPr>
                                    <m:t>𝑔</m:t>
                                  </m:r>
                                </m:e>
                                <m:sub>
                                  <m:r>
                                    <m:rPr>
                                      <m:sty m:val="p"/>
                                    </m:rPr>
                                    <a:rPr lang="zh-TW" altLang="en-US" sz="1200">
                                      <a:latin typeface="Cambria Math"/>
                                    </a:rPr>
                                    <m:t>SH</m:t>
                                  </m:r>
                                </m:sub>
                                <m:sup>
                                  <m:r>
                                    <m:rPr>
                                      <m:sty m:val="p"/>
                                    </m:rPr>
                                    <a:rPr lang="zh-TW" altLang="en-US" sz="1200">
                                      <a:latin typeface="Cambria Math"/>
                                    </a:rPr>
                                    <m:t>Sch</m:t>
                                  </m:r>
                                </m:sup>
                              </m:sSubSup>
                            </m:e>
                          </m:d>
                        </m:e>
                        <m:sub>
                          <m:r>
                            <m:rPr>
                              <m:sty m:val="p"/>
                            </m:rPr>
                            <a:rPr lang="zh-TW" altLang="en-US" sz="1200">
                              <a:latin typeface="Cambria Math"/>
                            </a:rPr>
                            <m:t>αβ</m:t>
                          </m:r>
                        </m:sub>
                      </m:sSub>
                      <m:r>
                        <a:rPr lang="zh-TW" altLang="en-US" sz="1200">
                          <a:latin typeface="Cambria Math"/>
                        </a:rPr>
                        <m:t>=</m:t>
                      </m:r>
                      <m:d>
                        <m:dPr>
                          <m:ctrlPr>
                            <a:rPr lang="zh-TW" altLang="en-US" sz="1200" i="1">
                              <a:latin typeface="Cambria Math"/>
                            </a:rPr>
                          </m:ctrlPr>
                        </m:dPr>
                        <m:e>
                          <m:m>
                            <m:mPr>
                              <m:mcs>
                                <m:mc>
                                  <m:mcPr>
                                    <m:count m:val="4"/>
                                    <m:mcJc m:val="center"/>
                                  </m:mcPr>
                                </m:mc>
                              </m:mcs>
                              <m:ctrlPr>
                                <a:rPr lang="zh-TW" altLang="en-US" sz="1200" i="1">
                                  <a:latin typeface="Cambria Math"/>
                                </a:rPr>
                              </m:ctrlPr>
                            </m:mPr>
                            <m:mr>
                              <m:e>
                                <m:r>
                                  <a:rPr lang="zh-TW" altLang="en-US" sz="1200">
                                    <a:latin typeface="Cambria Math"/>
                                  </a:rPr>
                                  <m:t>−</m:t>
                                </m:r>
                                <m:sSup>
                                  <m:sSupPr>
                                    <m:ctrlPr>
                                      <a:rPr lang="zh-TW" altLang="en-US" sz="1200" i="1">
                                        <a:latin typeface="Cambria Math"/>
                                      </a:rPr>
                                    </m:ctrlPr>
                                  </m:sSupPr>
                                  <m:e>
                                    <m:r>
                                      <a:rPr lang="zh-TW" altLang="en-US" sz="1200" i="1">
                                        <a:latin typeface="Cambria Math"/>
                                      </a:rPr>
                                      <m:t>𝑐</m:t>
                                    </m:r>
                                  </m:e>
                                  <m:sup>
                                    <m:r>
                                      <a:rPr lang="zh-TW" altLang="en-US" sz="1200">
                                        <a:latin typeface="Cambria Math"/>
                                      </a:rPr>
                                      <m:t>2</m:t>
                                    </m:r>
                                  </m:sup>
                                </m:sSup>
                                <m:r>
                                  <a:rPr lang="zh-TW" altLang="en-US" sz="1200">
                                    <a:latin typeface="Cambria Math"/>
                                  </a:rPr>
                                  <m:t>⁢</m:t>
                                </m:r>
                                <m:d>
                                  <m:dPr>
                                    <m:ctrlPr>
                                      <a:rPr lang="zh-TW" altLang="en-US" sz="1200" i="1">
                                        <a:latin typeface="Cambria Math"/>
                                      </a:rPr>
                                    </m:ctrlPr>
                                  </m:dPr>
                                  <m:e>
                                    <m:r>
                                      <a:rPr lang="zh-TW" altLang="en-US" sz="1200">
                                        <a:latin typeface="Cambria Math"/>
                                      </a:rPr>
                                      <m:t>1−</m:t>
                                    </m:r>
                                    <m:f>
                                      <m:fPr>
                                        <m:ctrlPr>
                                          <a:rPr lang="zh-TW" altLang="en-US" sz="1200" i="1">
                                            <a:latin typeface="Cambria Math"/>
                                          </a:rPr>
                                        </m:ctrlPr>
                                      </m:fPr>
                                      <m:num>
                                        <m:sSub>
                                          <m:sSubPr>
                                            <m:ctrlPr>
                                              <a:rPr lang="zh-TW" altLang="en-US" sz="1200" i="1">
                                                <a:latin typeface="Cambria Math"/>
                                              </a:rPr>
                                            </m:ctrlPr>
                                          </m:sSubPr>
                                          <m:e>
                                            <m:r>
                                              <a:rPr lang="zh-TW" altLang="en-US" sz="1200" i="1">
                                                <a:latin typeface="Cambria Math"/>
                                              </a:rPr>
                                              <m:t>𝑟</m:t>
                                            </m:r>
                                          </m:e>
                                          <m:sub>
                                            <m:r>
                                              <a:rPr lang="zh-TW" altLang="en-US" sz="1200" i="1">
                                                <a:latin typeface="Cambria Math"/>
                                              </a:rPr>
                                              <m:t>𝑠</m:t>
                                            </m:r>
                                          </m:sub>
                                        </m:sSub>
                                      </m:num>
                                      <m:den>
                                        <m:r>
                                          <a:rPr lang="zh-TW" altLang="en-US" sz="1200" i="1">
                                            <a:latin typeface="Cambria Math"/>
                                          </a:rPr>
                                          <m:t>𝑟</m:t>
                                        </m:r>
                                      </m:den>
                                    </m:f>
                                  </m:e>
                                </m:d>
                              </m:e>
                              <m:e>
                                <m:r>
                                  <a:rPr lang="zh-TW" altLang="en-US" sz="1200">
                                    <a:latin typeface="Cambria Math"/>
                                  </a:rPr>
                                  <m:t>0</m:t>
                                </m:r>
                              </m:e>
                              <m:e>
                                <m:r>
                                  <a:rPr lang="zh-TW" altLang="en-US" sz="1200">
                                    <a:latin typeface="Cambria Math"/>
                                  </a:rPr>
                                  <m:t>0</m:t>
                                </m:r>
                              </m:e>
                              <m:e>
                                <m:r>
                                  <a:rPr lang="zh-TW" altLang="en-US" sz="1200">
                                    <a:latin typeface="Cambria Math"/>
                                  </a:rPr>
                                  <m:t>0</m:t>
                                </m:r>
                              </m:e>
                            </m:mr>
                            <m:mr>
                              <m:e>
                                <m:r>
                                  <a:rPr lang="zh-TW" altLang="en-US" sz="1200">
                                    <a:latin typeface="Cambria Math"/>
                                  </a:rPr>
                                  <m:t>0</m:t>
                                </m:r>
                              </m:e>
                              <m:e>
                                <m:f>
                                  <m:fPr>
                                    <m:ctrlPr>
                                      <a:rPr lang="zh-TW" altLang="en-US" sz="1200" i="1">
                                        <a:latin typeface="Cambria Math"/>
                                      </a:rPr>
                                    </m:ctrlPr>
                                  </m:fPr>
                                  <m:num>
                                    <m:r>
                                      <a:rPr lang="zh-TW" altLang="en-US" sz="1200">
                                        <a:latin typeface="Cambria Math"/>
                                      </a:rPr>
                                      <m:t>1</m:t>
                                    </m:r>
                                  </m:num>
                                  <m:den>
                                    <m:d>
                                      <m:dPr>
                                        <m:ctrlPr>
                                          <a:rPr lang="zh-TW" altLang="en-US" sz="1200" i="1">
                                            <a:latin typeface="Cambria Math"/>
                                          </a:rPr>
                                        </m:ctrlPr>
                                      </m:dPr>
                                      <m:e>
                                        <m:r>
                                          <a:rPr lang="zh-TW" altLang="en-US" sz="1200">
                                            <a:latin typeface="Cambria Math"/>
                                          </a:rPr>
                                          <m:t>1−</m:t>
                                        </m:r>
                                        <m:f>
                                          <m:fPr>
                                            <m:ctrlPr>
                                              <a:rPr lang="zh-TW" altLang="en-US" sz="1200" i="1">
                                                <a:latin typeface="Cambria Math"/>
                                              </a:rPr>
                                            </m:ctrlPr>
                                          </m:fPr>
                                          <m:num>
                                            <m:sSub>
                                              <m:sSubPr>
                                                <m:ctrlPr>
                                                  <a:rPr lang="zh-TW" altLang="en-US" sz="1200" i="1">
                                                    <a:latin typeface="Cambria Math"/>
                                                  </a:rPr>
                                                </m:ctrlPr>
                                              </m:sSubPr>
                                              <m:e>
                                                <m:r>
                                                  <a:rPr lang="zh-TW" altLang="en-US" sz="1200" i="1">
                                                    <a:latin typeface="Cambria Math"/>
                                                  </a:rPr>
                                                  <m:t>𝑟</m:t>
                                                </m:r>
                                              </m:e>
                                              <m:sub>
                                                <m:r>
                                                  <a:rPr lang="zh-TW" altLang="en-US" sz="1200" i="1">
                                                    <a:latin typeface="Cambria Math"/>
                                                  </a:rPr>
                                                  <m:t>𝑠</m:t>
                                                </m:r>
                                              </m:sub>
                                            </m:sSub>
                                          </m:num>
                                          <m:den>
                                            <m:r>
                                              <a:rPr lang="zh-TW" altLang="en-US" sz="1200" i="1">
                                                <a:latin typeface="Cambria Math"/>
                                              </a:rPr>
                                              <m:t>𝑟</m:t>
                                            </m:r>
                                          </m:den>
                                        </m:f>
                                      </m:e>
                                    </m:d>
                                  </m:den>
                                </m:f>
                              </m:e>
                              <m:e>
                                <m:r>
                                  <a:rPr lang="zh-TW" altLang="en-US" sz="1200">
                                    <a:latin typeface="Cambria Math"/>
                                  </a:rPr>
                                  <m:t>0</m:t>
                                </m:r>
                              </m:e>
                              <m:e>
                                <m:r>
                                  <a:rPr lang="zh-TW" altLang="en-US" sz="1200">
                                    <a:latin typeface="Cambria Math"/>
                                  </a:rPr>
                                  <m:t>0</m:t>
                                </m:r>
                              </m:e>
                            </m:mr>
                            <m:mr>
                              <m:e>
                                <m:r>
                                  <a:rPr lang="zh-TW" altLang="en-US" sz="1200">
                                    <a:latin typeface="Cambria Math"/>
                                  </a:rPr>
                                  <m:t>0</m:t>
                                </m:r>
                              </m:e>
                              <m:e>
                                <m:r>
                                  <a:rPr lang="zh-TW" altLang="en-US" sz="1200">
                                    <a:latin typeface="Cambria Math"/>
                                  </a:rPr>
                                  <m:t>0</m:t>
                                </m:r>
                              </m:e>
                              <m:e>
                                <m:sSup>
                                  <m:sSupPr>
                                    <m:ctrlPr>
                                      <a:rPr lang="zh-TW" altLang="en-US" sz="1200" i="1">
                                        <a:latin typeface="Cambria Math"/>
                                      </a:rPr>
                                    </m:ctrlPr>
                                  </m:sSupPr>
                                  <m:e>
                                    <m:r>
                                      <a:rPr lang="zh-TW" altLang="en-US" sz="1200" i="1">
                                        <a:latin typeface="Cambria Math"/>
                                      </a:rPr>
                                      <m:t>𝑟</m:t>
                                    </m:r>
                                  </m:e>
                                  <m:sup>
                                    <m:r>
                                      <a:rPr lang="zh-TW" altLang="en-US" sz="1200">
                                        <a:latin typeface="Cambria Math"/>
                                      </a:rPr>
                                      <m:t>2</m:t>
                                    </m:r>
                                  </m:sup>
                                </m:sSup>
                              </m:e>
                              <m:e>
                                <m:r>
                                  <a:rPr lang="zh-TW" altLang="en-US" sz="1200">
                                    <a:latin typeface="Cambria Math"/>
                                  </a:rPr>
                                  <m:t>0</m:t>
                                </m:r>
                              </m:e>
                            </m:mr>
                            <m:mr>
                              <m:e>
                                <m:r>
                                  <a:rPr lang="zh-TW" altLang="en-US" sz="1200">
                                    <a:latin typeface="Cambria Math"/>
                                  </a:rPr>
                                  <m:t>0</m:t>
                                </m:r>
                              </m:e>
                              <m:e>
                                <m:r>
                                  <a:rPr lang="zh-TW" altLang="en-US" sz="1200">
                                    <a:latin typeface="Cambria Math"/>
                                  </a:rPr>
                                  <m:t>0</m:t>
                                </m:r>
                              </m:e>
                              <m:e>
                                <m:r>
                                  <a:rPr lang="zh-TW" altLang="en-US" sz="1200">
                                    <a:latin typeface="Cambria Math"/>
                                  </a:rPr>
                                  <m:t>0</m:t>
                                </m:r>
                              </m:e>
                              <m:e>
                                <m:sSup>
                                  <m:sSupPr>
                                    <m:ctrlPr>
                                      <a:rPr lang="zh-TW" altLang="en-US" sz="1200" i="1">
                                        <a:latin typeface="Cambria Math"/>
                                      </a:rPr>
                                    </m:ctrlPr>
                                  </m:sSupPr>
                                  <m:e>
                                    <m:r>
                                      <a:rPr lang="zh-TW" altLang="en-US" sz="1200" i="1">
                                        <a:latin typeface="Cambria Math"/>
                                      </a:rPr>
                                      <m:t>𝑟</m:t>
                                    </m:r>
                                  </m:e>
                                  <m:sup>
                                    <m:r>
                                      <a:rPr lang="zh-TW" altLang="en-US" sz="1200">
                                        <a:latin typeface="Cambria Math"/>
                                      </a:rPr>
                                      <m:t>2</m:t>
                                    </m:r>
                                  </m:sup>
                                </m:sSup>
                                <m:r>
                                  <a:rPr lang="zh-TW" altLang="en-US" sz="1200">
                                    <a:latin typeface="Cambria Math"/>
                                  </a:rPr>
                                  <m:t>⁢</m:t>
                                </m:r>
                                <m:sSup>
                                  <m:sSupPr>
                                    <m:ctrlPr>
                                      <a:rPr lang="zh-TW" altLang="en-US" sz="1200" i="1">
                                        <a:latin typeface="Cambria Math"/>
                                      </a:rPr>
                                    </m:ctrlPr>
                                  </m:sSupPr>
                                  <m:e>
                                    <m:r>
                                      <m:rPr>
                                        <m:sty m:val="p"/>
                                      </m:rPr>
                                      <a:rPr lang="zh-TW" altLang="en-US" sz="1200">
                                        <a:latin typeface="Cambria Math"/>
                                      </a:rPr>
                                      <m:t>sin</m:t>
                                    </m:r>
                                  </m:e>
                                  <m:sup>
                                    <m:r>
                                      <a:rPr lang="zh-TW" altLang="en-US" sz="1200">
                                        <a:latin typeface="Cambria Math"/>
                                      </a:rPr>
                                      <m:t>2</m:t>
                                    </m:r>
                                  </m:sup>
                                </m:sSup>
                                <m:r>
                                  <a:rPr lang="zh-TW" altLang="en-US" sz="1200">
                                    <a:latin typeface="Cambria Math"/>
                                  </a:rPr>
                                  <m:t>⁢</m:t>
                                </m:r>
                                <m:r>
                                  <a:rPr lang="zh-TW" altLang="en-US" sz="1200" i="1">
                                    <a:latin typeface="Cambria Math"/>
                                  </a:rPr>
                                  <m:t>𝜃</m:t>
                                </m:r>
                              </m:e>
                            </m:mr>
                          </m:m>
                        </m:e>
                      </m:d>
                    </m:oMath>
                  </m:oMathPara>
                </a14:m>
                <a:endParaRPr lang="zh-TW" altLang="en-US" sz="1200" dirty="0"/>
              </a:p>
            </p:txBody>
          </p:sp>
        </mc:Choice>
        <mc:Fallback xmlns="">
          <p:sp>
            <p:nvSpPr>
              <p:cNvPr id="3" name="TextBox 2"/>
              <p:cNvSpPr txBox="1">
                <a:spLocks noRot="1" noChangeAspect="1" noMove="1" noResize="1" noEditPoints="1" noAdjustHandles="1" noChangeArrowheads="1" noChangeShapeType="1" noTextEdit="1"/>
              </p:cNvSpPr>
              <p:nvPr/>
            </p:nvSpPr>
            <p:spPr>
              <a:xfrm>
                <a:off x="4769316" y="1018644"/>
                <a:ext cx="3716594" cy="1269258"/>
              </a:xfrm>
              <a:prstGeom prst="rect">
                <a:avLst/>
              </a:prstGeom>
              <a:blipFill rotWithShape="1">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32175" y="1128584"/>
                <a:ext cx="4336387"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Previously, with the Schwarzschild BH, both </a:t>
                </a:r>
                <a14:m>
                  <m:oMath xmlns:m="http://schemas.openxmlformats.org/officeDocument/2006/math">
                    <m:sSub>
                      <m:sSubPr>
                        <m:ctrlPr>
                          <a:rPr lang="zh-TW" altLang="en-US" i="1">
                            <a:latin typeface="Cambria Math"/>
                          </a:rPr>
                        </m:ctrlPr>
                      </m:sSubPr>
                      <m:e>
                        <m:r>
                          <a:rPr lang="zh-TW" altLang="en-US" i="1">
                            <a:latin typeface="Cambria Math"/>
                          </a:rPr>
                          <m:t>𝑔</m:t>
                        </m:r>
                      </m:e>
                      <m:sub>
                        <m:r>
                          <m:rPr>
                            <m:sty m:val="p"/>
                          </m:rPr>
                          <a:rPr lang="zh-TW" altLang="en-US">
                            <a:latin typeface="Cambria Math"/>
                          </a:rPr>
                          <m:t>tt</m:t>
                        </m:r>
                      </m:sub>
                    </m:sSub>
                    <m:r>
                      <a:rPr lang="en-US" altLang="zh-TW" b="0" i="0" smtClean="0">
                        <a:latin typeface="Cambria Math"/>
                      </a:rPr>
                      <m:t>→0</m:t>
                    </m:r>
                  </m:oMath>
                </a14:m>
                <a:r>
                  <a:rPr lang="zh-TW" altLang="en-US" dirty="0" smtClean="0"/>
                  <a:t> </a:t>
                </a:r>
                <a:r>
                  <a:rPr lang="en-US" altLang="zh-TW" dirty="0" smtClean="0"/>
                  <a:t>and </a:t>
                </a:r>
                <a14:m>
                  <m:oMath xmlns:m="http://schemas.openxmlformats.org/officeDocument/2006/math">
                    <m:sSub>
                      <m:sSubPr>
                        <m:ctrlPr>
                          <a:rPr lang="zh-TW" altLang="en-US" i="1">
                            <a:latin typeface="Cambria Math"/>
                          </a:rPr>
                        </m:ctrlPr>
                      </m:sSubPr>
                      <m:e>
                        <m:r>
                          <a:rPr lang="zh-TW" altLang="en-US" i="1">
                            <a:latin typeface="Cambria Math"/>
                          </a:rPr>
                          <m:t>𝑔</m:t>
                        </m:r>
                      </m:e>
                      <m:sub>
                        <m:r>
                          <m:rPr>
                            <m:sty m:val="p"/>
                          </m:rPr>
                          <a:rPr lang="zh-TW" altLang="en-US">
                            <a:latin typeface="Cambria Math"/>
                          </a:rPr>
                          <m:t>rr</m:t>
                        </m:r>
                      </m:sub>
                    </m:sSub>
                    <m:r>
                      <a:rPr lang="zh-TW" altLang="en-US">
                        <a:latin typeface="Cambria Math"/>
                      </a:rPr>
                      <m:t>→∞</m:t>
                    </m:r>
                  </m:oMath>
                </a14:m>
                <a:r>
                  <a:rPr lang="en-US" altLang="zh-TW" dirty="0" smtClean="0"/>
                  <a:t>at </a:t>
                </a:r>
                <a14:m>
                  <m:oMath xmlns:m="http://schemas.openxmlformats.org/officeDocument/2006/math">
                    <m:r>
                      <a:rPr lang="zh-TW" altLang="en-US" i="1">
                        <a:latin typeface="Cambria Math"/>
                      </a:rPr>
                      <m:t>𝑟</m:t>
                    </m:r>
                    <m:r>
                      <a:rPr lang="zh-TW" altLang="en-US">
                        <a:latin typeface="Cambria Math"/>
                      </a:rPr>
                      <m:t>=</m:t>
                    </m:r>
                    <m:sSub>
                      <m:sSubPr>
                        <m:ctrlPr>
                          <a:rPr lang="zh-TW" altLang="en-US" i="1">
                            <a:latin typeface="Cambria Math"/>
                          </a:rPr>
                        </m:ctrlPr>
                      </m:sSubPr>
                      <m:e>
                        <m:r>
                          <a:rPr lang="zh-TW" altLang="en-US" i="1">
                            <a:latin typeface="Cambria Math"/>
                          </a:rPr>
                          <m:t>𝑟</m:t>
                        </m:r>
                      </m:e>
                      <m:sub>
                        <m:r>
                          <a:rPr lang="zh-TW" altLang="en-US" i="1">
                            <a:latin typeface="Cambria Math"/>
                          </a:rPr>
                          <m:t>𝑠</m:t>
                        </m:r>
                      </m:sub>
                    </m:sSub>
                  </m:oMath>
                </a14:m>
                <a:r>
                  <a:rPr lang="en-US" altLang="zh-TW" dirty="0" smtClean="0"/>
                  <a:t>.</a:t>
                </a:r>
                <a:endParaRPr lang="zh-TW" alt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532175" y="1128584"/>
                <a:ext cx="4336387" cy="646331"/>
              </a:xfrm>
              <a:prstGeom prst="rect">
                <a:avLst/>
              </a:prstGeom>
              <a:blipFill rotWithShape="1">
                <a:blip r:embed="rId3"/>
                <a:stretch>
                  <a:fillRect l="-1124" t="-5660" b="-1415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0" y="2363038"/>
                <a:ext cx="3817012" cy="15441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zh-TW" altLang="en-US" sz="1200" i="1">
                              <a:latin typeface="Cambria Math"/>
                            </a:rPr>
                          </m:ctrlPr>
                        </m:sSubPr>
                        <m:e>
                          <m:d>
                            <m:dPr>
                              <m:ctrlPr>
                                <a:rPr lang="zh-TW" altLang="en-US" sz="1200" i="1">
                                  <a:latin typeface="Cambria Math"/>
                                </a:rPr>
                              </m:ctrlPr>
                            </m:dPr>
                            <m:e>
                              <m:sSubSup>
                                <m:sSubSupPr>
                                  <m:ctrlPr>
                                    <a:rPr lang="zh-TW" altLang="en-US" sz="1200" i="1">
                                      <a:latin typeface="Cambria Math"/>
                                    </a:rPr>
                                  </m:ctrlPr>
                                </m:sSubSupPr>
                                <m:e>
                                  <m:r>
                                    <a:rPr lang="zh-TW" altLang="en-US" sz="1200" i="1">
                                      <a:latin typeface="Cambria Math"/>
                                    </a:rPr>
                                    <m:t>𝑔</m:t>
                                  </m:r>
                                </m:e>
                                <m:sub>
                                  <m:r>
                                    <m:rPr>
                                      <m:sty m:val="p"/>
                                    </m:rPr>
                                    <a:rPr lang="zh-TW" altLang="en-US" sz="1200">
                                      <a:latin typeface="Cambria Math"/>
                                    </a:rPr>
                                    <m:t>BL</m:t>
                                  </m:r>
                                </m:sub>
                                <m:sup>
                                  <m:r>
                                    <m:rPr>
                                      <m:sty m:val="p"/>
                                    </m:rPr>
                                    <a:rPr lang="zh-TW" altLang="en-US" sz="1200">
                                      <a:latin typeface="Cambria Math"/>
                                    </a:rPr>
                                    <m:t>KER</m:t>
                                  </m:r>
                                </m:sup>
                              </m:sSubSup>
                            </m:e>
                          </m:d>
                        </m:e>
                        <m:sub>
                          <m:r>
                            <m:rPr>
                              <m:sty m:val="p"/>
                            </m:rPr>
                            <a:rPr lang="zh-TW" altLang="en-US" sz="1200">
                              <a:latin typeface="Cambria Math"/>
                            </a:rPr>
                            <m:t>αβ</m:t>
                          </m:r>
                        </m:sub>
                      </m:sSub>
                      <m:r>
                        <a:rPr lang="zh-TW" altLang="en-US" sz="1200">
                          <a:latin typeface="Cambria Math"/>
                        </a:rPr>
                        <m:t>=</m:t>
                      </m:r>
                      <m:d>
                        <m:dPr>
                          <m:ctrlPr>
                            <a:rPr lang="zh-TW" altLang="en-US" sz="1200" i="1">
                              <a:latin typeface="Cambria Math"/>
                            </a:rPr>
                          </m:ctrlPr>
                        </m:dPr>
                        <m:e>
                          <m:m>
                            <m:mPr>
                              <m:mcs>
                                <m:mc>
                                  <m:mcPr>
                                    <m:count m:val="4"/>
                                    <m:mcJc m:val="center"/>
                                  </m:mcPr>
                                </m:mc>
                              </m:mcs>
                              <m:ctrlPr>
                                <a:rPr lang="zh-TW" altLang="en-US" sz="1200" i="1">
                                  <a:latin typeface="Cambria Math"/>
                                </a:rPr>
                              </m:ctrlPr>
                            </m:mPr>
                            <m:mr>
                              <m:e>
                                <m:r>
                                  <a:rPr lang="zh-TW" altLang="en-US" sz="1200">
                                    <a:latin typeface="Cambria Math"/>
                                  </a:rPr>
                                  <m:t>−</m:t>
                                </m:r>
                                <m:d>
                                  <m:dPr>
                                    <m:ctrlPr>
                                      <a:rPr lang="zh-TW" altLang="en-US" sz="1200" i="1">
                                        <a:latin typeface="Cambria Math"/>
                                      </a:rPr>
                                    </m:ctrlPr>
                                  </m:dPr>
                                  <m:e>
                                    <m:r>
                                      <a:rPr lang="zh-TW" altLang="en-US" sz="1200">
                                        <a:latin typeface="Cambria Math"/>
                                      </a:rPr>
                                      <m:t>1−</m:t>
                                    </m:r>
                                    <m:f>
                                      <m:fPr>
                                        <m:ctrlPr>
                                          <a:rPr lang="zh-TW" altLang="en-US" sz="1200" i="1">
                                            <a:latin typeface="Cambria Math"/>
                                          </a:rPr>
                                        </m:ctrlPr>
                                      </m:fPr>
                                      <m:num>
                                        <m:r>
                                          <a:rPr lang="zh-TW" altLang="en-US" sz="1200">
                                            <a:latin typeface="Cambria Math"/>
                                          </a:rPr>
                                          <m:t>2⁢</m:t>
                                        </m:r>
                                        <m:sSub>
                                          <m:sSubPr>
                                            <m:ctrlPr>
                                              <a:rPr lang="zh-TW" altLang="en-US" sz="1200" i="1">
                                                <a:latin typeface="Cambria Math"/>
                                              </a:rPr>
                                            </m:ctrlPr>
                                          </m:sSubPr>
                                          <m:e>
                                            <m:r>
                                              <a:rPr lang="zh-TW" altLang="en-US" sz="1200" i="1">
                                                <a:latin typeface="Cambria Math"/>
                                              </a:rPr>
                                              <m:t>𝑟</m:t>
                                            </m:r>
                                          </m:e>
                                          <m:sub>
                                            <m:r>
                                              <a:rPr lang="zh-TW" altLang="en-US" sz="1200" i="1">
                                                <a:latin typeface="Cambria Math"/>
                                              </a:rPr>
                                              <m:t>𝑔</m:t>
                                            </m:r>
                                          </m:sub>
                                        </m:sSub>
                                        <m:r>
                                          <a:rPr lang="zh-TW" altLang="en-US" sz="1200">
                                            <a:latin typeface="Cambria Math"/>
                                          </a:rPr>
                                          <m:t>⁢</m:t>
                                        </m:r>
                                        <m:r>
                                          <a:rPr lang="zh-TW" altLang="en-US" sz="1200" i="1">
                                            <a:latin typeface="Cambria Math"/>
                                          </a:rPr>
                                          <m:t>𝑟</m:t>
                                        </m:r>
                                      </m:num>
                                      <m:den>
                                        <m:sSup>
                                          <m:sSupPr>
                                            <m:ctrlPr>
                                              <a:rPr lang="zh-TW" altLang="en-US" sz="1200" i="1">
                                                <a:latin typeface="Cambria Math"/>
                                              </a:rPr>
                                            </m:ctrlPr>
                                          </m:sSupPr>
                                          <m:e>
                                            <m:r>
                                              <a:rPr lang="zh-TW" altLang="en-US" sz="1200" i="1">
                                                <a:latin typeface="Cambria Math"/>
                                              </a:rPr>
                                              <m:t>𝜌</m:t>
                                            </m:r>
                                          </m:e>
                                          <m:sup>
                                            <m:r>
                                              <a:rPr lang="zh-TW" altLang="en-US" sz="1200">
                                                <a:latin typeface="Cambria Math"/>
                                              </a:rPr>
                                              <m:t>2</m:t>
                                            </m:r>
                                          </m:sup>
                                        </m:sSup>
                                      </m:den>
                                    </m:f>
                                  </m:e>
                                </m:d>
                                <m:r>
                                  <a:rPr lang="zh-TW" altLang="en-US" sz="1200">
                                    <a:latin typeface="Cambria Math"/>
                                  </a:rPr>
                                  <m:t>⁢</m:t>
                                </m:r>
                                <m:sSup>
                                  <m:sSupPr>
                                    <m:ctrlPr>
                                      <a:rPr lang="zh-TW" altLang="en-US" sz="1200" i="1">
                                        <a:latin typeface="Cambria Math"/>
                                      </a:rPr>
                                    </m:ctrlPr>
                                  </m:sSupPr>
                                  <m:e>
                                    <m:r>
                                      <a:rPr lang="zh-TW" altLang="en-US" sz="1200" i="1">
                                        <a:latin typeface="Cambria Math"/>
                                      </a:rPr>
                                      <m:t>𝑐</m:t>
                                    </m:r>
                                  </m:e>
                                  <m:sup>
                                    <m:r>
                                      <a:rPr lang="zh-TW" altLang="en-US" sz="1200">
                                        <a:latin typeface="Cambria Math"/>
                                      </a:rPr>
                                      <m:t>2</m:t>
                                    </m:r>
                                  </m:sup>
                                </m:sSup>
                              </m:e>
                              <m:e>
                                <m:r>
                                  <a:rPr lang="zh-TW" altLang="en-US" sz="1200">
                                    <a:latin typeface="Cambria Math"/>
                                  </a:rPr>
                                  <m:t>0</m:t>
                                </m:r>
                              </m:e>
                              <m:e>
                                <m:r>
                                  <a:rPr lang="zh-TW" altLang="en-US" sz="1200">
                                    <a:latin typeface="Cambria Math"/>
                                  </a:rPr>
                                  <m:t>0</m:t>
                                </m:r>
                              </m:e>
                              <m:e>
                                <m:r>
                                  <a:rPr lang="zh-TW" altLang="en-US" sz="1200">
                                    <a:latin typeface="Cambria Math"/>
                                  </a:rPr>
                                  <m:t>−</m:t>
                                </m:r>
                                <m:f>
                                  <m:fPr>
                                    <m:ctrlPr>
                                      <a:rPr lang="zh-TW" altLang="en-US" sz="1200" i="1">
                                        <a:latin typeface="Cambria Math"/>
                                      </a:rPr>
                                    </m:ctrlPr>
                                  </m:fPr>
                                  <m:num>
                                    <m:sSup>
                                      <m:sSupPr>
                                        <m:ctrlPr>
                                          <a:rPr lang="zh-TW" altLang="en-US" sz="1200" i="1">
                                            <a:latin typeface="Cambria Math"/>
                                          </a:rPr>
                                        </m:ctrlPr>
                                      </m:sSupPr>
                                      <m:e>
                                        <m:r>
                                          <m:rPr>
                                            <m:sty m:val="p"/>
                                          </m:rPr>
                                          <a:rPr lang="zh-TW" altLang="en-US" sz="1200">
                                            <a:latin typeface="Cambria Math"/>
                                          </a:rPr>
                                          <m:t>ωΣ</m:t>
                                        </m:r>
                                      </m:e>
                                      <m:sup>
                                        <m:r>
                                          <a:rPr lang="zh-TW" altLang="en-US" sz="1200">
                                            <a:latin typeface="Cambria Math"/>
                                          </a:rPr>
                                          <m:t>2</m:t>
                                        </m:r>
                                      </m:sup>
                                    </m:sSup>
                                    <m:r>
                                      <a:rPr lang="zh-TW" altLang="en-US" sz="1200">
                                        <a:latin typeface="Cambria Math"/>
                                      </a:rPr>
                                      <m:t>⁢</m:t>
                                    </m:r>
                                    <m:sSup>
                                      <m:sSupPr>
                                        <m:ctrlPr>
                                          <a:rPr lang="zh-TW" altLang="en-US" sz="1200" i="1">
                                            <a:latin typeface="Cambria Math"/>
                                          </a:rPr>
                                        </m:ctrlPr>
                                      </m:sSupPr>
                                      <m:e>
                                        <m:r>
                                          <m:rPr>
                                            <m:sty m:val="p"/>
                                          </m:rPr>
                                          <a:rPr lang="zh-TW" altLang="en-US" sz="1200">
                                            <a:latin typeface="Cambria Math"/>
                                          </a:rPr>
                                          <m:t>sin</m:t>
                                        </m:r>
                                      </m:e>
                                      <m:sup>
                                        <m:r>
                                          <a:rPr lang="zh-TW" altLang="en-US" sz="1200">
                                            <a:latin typeface="Cambria Math"/>
                                          </a:rPr>
                                          <m:t>2</m:t>
                                        </m:r>
                                      </m:sup>
                                    </m:sSup>
                                    <m:r>
                                      <a:rPr lang="zh-TW" altLang="en-US" sz="1200">
                                        <a:latin typeface="Cambria Math"/>
                                      </a:rPr>
                                      <m:t>⁢</m:t>
                                    </m:r>
                                    <m:r>
                                      <a:rPr lang="zh-TW" altLang="en-US" sz="1200" i="1">
                                        <a:latin typeface="Cambria Math"/>
                                      </a:rPr>
                                      <m:t>𝜃</m:t>
                                    </m:r>
                                  </m:num>
                                  <m:den>
                                    <m:sSup>
                                      <m:sSupPr>
                                        <m:ctrlPr>
                                          <a:rPr lang="zh-TW" altLang="en-US" sz="1200" i="1">
                                            <a:latin typeface="Cambria Math"/>
                                          </a:rPr>
                                        </m:ctrlPr>
                                      </m:sSupPr>
                                      <m:e>
                                        <m:r>
                                          <a:rPr lang="zh-TW" altLang="en-US" sz="1200" i="1">
                                            <a:latin typeface="Cambria Math"/>
                                          </a:rPr>
                                          <m:t>𝜌</m:t>
                                        </m:r>
                                      </m:e>
                                      <m:sup>
                                        <m:r>
                                          <a:rPr lang="zh-TW" altLang="en-US" sz="1200">
                                            <a:latin typeface="Cambria Math"/>
                                          </a:rPr>
                                          <m:t>2</m:t>
                                        </m:r>
                                      </m:sup>
                                    </m:sSup>
                                  </m:den>
                                </m:f>
                              </m:e>
                            </m:mr>
                            <m:mr>
                              <m:e>
                                <m:r>
                                  <a:rPr lang="zh-TW" altLang="en-US" sz="1200">
                                    <a:latin typeface="Cambria Math"/>
                                  </a:rPr>
                                  <m:t>0</m:t>
                                </m:r>
                              </m:e>
                              <m:e>
                                <m:f>
                                  <m:fPr>
                                    <m:ctrlPr>
                                      <a:rPr lang="zh-TW" altLang="en-US" sz="1200" i="1">
                                        <a:latin typeface="Cambria Math"/>
                                      </a:rPr>
                                    </m:ctrlPr>
                                  </m:fPr>
                                  <m:num>
                                    <m:sSup>
                                      <m:sSupPr>
                                        <m:ctrlPr>
                                          <a:rPr lang="zh-TW" altLang="en-US" sz="1200" i="1">
                                            <a:latin typeface="Cambria Math"/>
                                          </a:rPr>
                                        </m:ctrlPr>
                                      </m:sSupPr>
                                      <m:e>
                                        <m:r>
                                          <a:rPr lang="zh-TW" altLang="en-US" sz="1200" i="1">
                                            <a:latin typeface="Cambria Math"/>
                                          </a:rPr>
                                          <m:t>𝜌</m:t>
                                        </m:r>
                                      </m:e>
                                      <m:sup>
                                        <m:r>
                                          <a:rPr lang="zh-TW" altLang="en-US" sz="1200">
                                            <a:latin typeface="Cambria Math"/>
                                          </a:rPr>
                                          <m:t>2</m:t>
                                        </m:r>
                                      </m:sup>
                                    </m:sSup>
                                  </m:num>
                                  <m:den>
                                    <m:r>
                                      <a:rPr lang="zh-TW" altLang="en-US" sz="1200" i="1">
                                        <a:latin typeface="Cambria Math"/>
                                      </a:rPr>
                                      <m:t>𝛥</m:t>
                                    </m:r>
                                  </m:den>
                                </m:f>
                              </m:e>
                              <m:e>
                                <m:r>
                                  <a:rPr lang="zh-TW" altLang="en-US" sz="1200">
                                    <a:latin typeface="Cambria Math"/>
                                  </a:rPr>
                                  <m:t>0</m:t>
                                </m:r>
                              </m:e>
                              <m:e>
                                <m:r>
                                  <a:rPr lang="zh-TW" altLang="en-US" sz="1200">
                                    <a:latin typeface="Cambria Math"/>
                                  </a:rPr>
                                  <m:t>0</m:t>
                                </m:r>
                              </m:e>
                            </m:mr>
                            <m:mr>
                              <m:e>
                                <m:r>
                                  <a:rPr lang="zh-TW" altLang="en-US" sz="1200">
                                    <a:latin typeface="Cambria Math"/>
                                  </a:rPr>
                                  <m:t>0</m:t>
                                </m:r>
                              </m:e>
                              <m:e>
                                <m:r>
                                  <a:rPr lang="zh-TW" altLang="en-US" sz="1200">
                                    <a:latin typeface="Cambria Math"/>
                                  </a:rPr>
                                  <m:t>0</m:t>
                                </m:r>
                              </m:e>
                              <m:e>
                                <m:sSup>
                                  <m:sSupPr>
                                    <m:ctrlPr>
                                      <a:rPr lang="zh-TW" altLang="en-US" sz="1200" i="1">
                                        <a:latin typeface="Cambria Math"/>
                                      </a:rPr>
                                    </m:ctrlPr>
                                  </m:sSupPr>
                                  <m:e>
                                    <m:r>
                                      <a:rPr lang="zh-TW" altLang="en-US" sz="1200" i="1">
                                        <a:latin typeface="Cambria Math"/>
                                      </a:rPr>
                                      <m:t>𝜌</m:t>
                                    </m:r>
                                  </m:e>
                                  <m:sup>
                                    <m:r>
                                      <a:rPr lang="zh-TW" altLang="en-US" sz="1200">
                                        <a:latin typeface="Cambria Math"/>
                                      </a:rPr>
                                      <m:t>2</m:t>
                                    </m:r>
                                  </m:sup>
                                </m:sSup>
                              </m:e>
                              <m:e>
                                <m:r>
                                  <a:rPr lang="zh-TW" altLang="en-US" sz="1200">
                                    <a:latin typeface="Cambria Math"/>
                                  </a:rPr>
                                  <m:t>0</m:t>
                                </m:r>
                              </m:e>
                            </m:mr>
                            <m:mr>
                              <m:e>
                                <m:r>
                                  <a:rPr lang="zh-TW" altLang="en-US" sz="1200">
                                    <a:latin typeface="Cambria Math"/>
                                  </a:rPr>
                                  <m:t>−</m:t>
                                </m:r>
                                <m:f>
                                  <m:fPr>
                                    <m:ctrlPr>
                                      <a:rPr lang="zh-TW" altLang="en-US" sz="1200" i="1">
                                        <a:latin typeface="Cambria Math"/>
                                      </a:rPr>
                                    </m:ctrlPr>
                                  </m:fPr>
                                  <m:num>
                                    <m:sSup>
                                      <m:sSupPr>
                                        <m:ctrlPr>
                                          <a:rPr lang="zh-TW" altLang="en-US" sz="1200" i="1">
                                            <a:latin typeface="Cambria Math"/>
                                          </a:rPr>
                                        </m:ctrlPr>
                                      </m:sSupPr>
                                      <m:e>
                                        <m:r>
                                          <m:rPr>
                                            <m:sty m:val="p"/>
                                          </m:rPr>
                                          <a:rPr lang="zh-TW" altLang="en-US" sz="1200">
                                            <a:latin typeface="Cambria Math"/>
                                          </a:rPr>
                                          <m:t>ωΣ</m:t>
                                        </m:r>
                                      </m:e>
                                      <m:sup>
                                        <m:r>
                                          <a:rPr lang="zh-TW" altLang="en-US" sz="1200">
                                            <a:latin typeface="Cambria Math"/>
                                          </a:rPr>
                                          <m:t>2</m:t>
                                        </m:r>
                                      </m:sup>
                                    </m:sSup>
                                    <m:r>
                                      <a:rPr lang="zh-TW" altLang="en-US" sz="1200">
                                        <a:latin typeface="Cambria Math"/>
                                      </a:rPr>
                                      <m:t>⁢</m:t>
                                    </m:r>
                                    <m:sSup>
                                      <m:sSupPr>
                                        <m:ctrlPr>
                                          <a:rPr lang="zh-TW" altLang="en-US" sz="1200" i="1">
                                            <a:latin typeface="Cambria Math"/>
                                          </a:rPr>
                                        </m:ctrlPr>
                                      </m:sSupPr>
                                      <m:e>
                                        <m:r>
                                          <m:rPr>
                                            <m:sty m:val="p"/>
                                          </m:rPr>
                                          <a:rPr lang="zh-TW" altLang="en-US" sz="1200">
                                            <a:latin typeface="Cambria Math"/>
                                          </a:rPr>
                                          <m:t>sin</m:t>
                                        </m:r>
                                      </m:e>
                                      <m:sup>
                                        <m:r>
                                          <a:rPr lang="zh-TW" altLang="en-US" sz="1200">
                                            <a:latin typeface="Cambria Math"/>
                                          </a:rPr>
                                          <m:t>2</m:t>
                                        </m:r>
                                      </m:sup>
                                    </m:sSup>
                                    <m:r>
                                      <a:rPr lang="zh-TW" altLang="en-US" sz="1200">
                                        <a:latin typeface="Cambria Math"/>
                                      </a:rPr>
                                      <m:t>⁢</m:t>
                                    </m:r>
                                    <m:r>
                                      <a:rPr lang="zh-TW" altLang="en-US" sz="1200" i="1">
                                        <a:latin typeface="Cambria Math"/>
                                      </a:rPr>
                                      <m:t>𝜃</m:t>
                                    </m:r>
                                  </m:num>
                                  <m:den>
                                    <m:sSup>
                                      <m:sSupPr>
                                        <m:ctrlPr>
                                          <a:rPr lang="zh-TW" altLang="en-US" sz="1200" i="1">
                                            <a:latin typeface="Cambria Math"/>
                                          </a:rPr>
                                        </m:ctrlPr>
                                      </m:sSupPr>
                                      <m:e>
                                        <m:r>
                                          <a:rPr lang="zh-TW" altLang="en-US" sz="1200" i="1">
                                            <a:latin typeface="Cambria Math"/>
                                          </a:rPr>
                                          <m:t>𝜌</m:t>
                                        </m:r>
                                      </m:e>
                                      <m:sup>
                                        <m:r>
                                          <a:rPr lang="zh-TW" altLang="en-US" sz="1200">
                                            <a:latin typeface="Cambria Math"/>
                                          </a:rPr>
                                          <m:t>2</m:t>
                                        </m:r>
                                      </m:sup>
                                    </m:sSup>
                                  </m:den>
                                </m:f>
                              </m:e>
                              <m:e>
                                <m:r>
                                  <a:rPr lang="zh-TW" altLang="en-US" sz="1200">
                                    <a:latin typeface="Cambria Math"/>
                                  </a:rPr>
                                  <m:t>0</m:t>
                                </m:r>
                              </m:e>
                              <m:e>
                                <m:r>
                                  <a:rPr lang="zh-TW" altLang="en-US" sz="1200">
                                    <a:latin typeface="Cambria Math"/>
                                  </a:rPr>
                                  <m:t>0</m:t>
                                </m:r>
                              </m:e>
                              <m:e>
                                <m:f>
                                  <m:fPr>
                                    <m:ctrlPr>
                                      <a:rPr lang="zh-TW" altLang="en-US" sz="1200" i="1">
                                        <a:latin typeface="Cambria Math"/>
                                      </a:rPr>
                                    </m:ctrlPr>
                                  </m:fPr>
                                  <m:num>
                                    <m:sSup>
                                      <m:sSupPr>
                                        <m:ctrlPr>
                                          <a:rPr lang="zh-TW" altLang="en-US" sz="1200" i="1">
                                            <a:latin typeface="Cambria Math"/>
                                          </a:rPr>
                                        </m:ctrlPr>
                                      </m:sSupPr>
                                      <m:e>
                                        <m:r>
                                          <a:rPr lang="zh-TW" altLang="en-US" sz="1200" i="1">
                                            <a:latin typeface="Cambria Math"/>
                                          </a:rPr>
                                          <m:t>𝛴</m:t>
                                        </m:r>
                                      </m:e>
                                      <m:sup>
                                        <m:r>
                                          <a:rPr lang="zh-TW" altLang="en-US" sz="1200">
                                            <a:latin typeface="Cambria Math"/>
                                          </a:rPr>
                                          <m:t>2</m:t>
                                        </m:r>
                                      </m:sup>
                                    </m:sSup>
                                  </m:num>
                                  <m:den>
                                    <m:sSup>
                                      <m:sSupPr>
                                        <m:ctrlPr>
                                          <a:rPr lang="zh-TW" altLang="en-US" sz="1200" i="1">
                                            <a:latin typeface="Cambria Math"/>
                                          </a:rPr>
                                        </m:ctrlPr>
                                      </m:sSupPr>
                                      <m:e>
                                        <m:r>
                                          <a:rPr lang="zh-TW" altLang="en-US" sz="1200" i="1">
                                            <a:latin typeface="Cambria Math"/>
                                          </a:rPr>
                                          <m:t>𝜌</m:t>
                                        </m:r>
                                      </m:e>
                                      <m:sup>
                                        <m:r>
                                          <a:rPr lang="zh-TW" altLang="en-US" sz="1200">
                                            <a:latin typeface="Cambria Math"/>
                                          </a:rPr>
                                          <m:t>2</m:t>
                                        </m:r>
                                      </m:sup>
                                    </m:sSup>
                                  </m:den>
                                </m:f>
                                <m:r>
                                  <a:rPr lang="zh-TW" altLang="en-US" sz="1200">
                                    <a:latin typeface="Cambria Math"/>
                                  </a:rPr>
                                  <m:t>⁢</m:t>
                                </m:r>
                                <m:sSup>
                                  <m:sSupPr>
                                    <m:ctrlPr>
                                      <a:rPr lang="zh-TW" altLang="en-US" sz="1200" i="1">
                                        <a:latin typeface="Cambria Math"/>
                                      </a:rPr>
                                    </m:ctrlPr>
                                  </m:sSupPr>
                                  <m:e>
                                    <m:r>
                                      <m:rPr>
                                        <m:sty m:val="p"/>
                                      </m:rPr>
                                      <a:rPr lang="zh-TW" altLang="en-US" sz="1200">
                                        <a:latin typeface="Cambria Math"/>
                                      </a:rPr>
                                      <m:t>sin</m:t>
                                    </m:r>
                                  </m:e>
                                  <m:sup>
                                    <m:r>
                                      <a:rPr lang="zh-TW" altLang="en-US" sz="1200">
                                        <a:latin typeface="Cambria Math"/>
                                      </a:rPr>
                                      <m:t>2</m:t>
                                    </m:r>
                                  </m:sup>
                                </m:sSup>
                                <m:r>
                                  <a:rPr lang="zh-TW" altLang="en-US" sz="1200">
                                    <a:latin typeface="Cambria Math"/>
                                  </a:rPr>
                                  <m:t>⁢</m:t>
                                </m:r>
                                <m:r>
                                  <a:rPr lang="zh-TW" altLang="en-US" sz="1200" i="1">
                                    <a:latin typeface="Cambria Math"/>
                                  </a:rPr>
                                  <m:t>𝜃</m:t>
                                </m:r>
                              </m:e>
                            </m:mr>
                          </m:m>
                        </m:e>
                      </m:d>
                    </m:oMath>
                  </m:oMathPara>
                </a14:m>
                <a:endParaRPr lang="zh-TW" altLang="en-US"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0" y="2363038"/>
                <a:ext cx="3817012" cy="1544141"/>
              </a:xfrm>
              <a:prstGeom prst="rect">
                <a:avLst/>
              </a:prstGeom>
              <a:blipFill rotWithShape="1">
                <a:blip r:embed="rId4"/>
                <a:stretch>
                  <a:fillRect/>
                </a:stretch>
              </a:blipFill>
            </p:spPr>
            <p:txBody>
              <a:bodyPr/>
              <a:lstStyle/>
              <a:p>
                <a:r>
                  <a:rPr lang="zh-TW" altLang="en-US">
                    <a:noFill/>
                  </a:rPr>
                  <a:t> </a:t>
                </a:r>
              </a:p>
            </p:txBody>
          </p:sp>
        </mc:Fallback>
      </mc:AlternateContent>
      <p:sp>
        <p:nvSpPr>
          <p:cNvPr id="9" name="TextBox 8"/>
          <p:cNvSpPr txBox="1"/>
          <p:nvPr/>
        </p:nvSpPr>
        <p:spPr>
          <a:xfrm>
            <a:off x="131414" y="1887471"/>
            <a:ext cx="3043205"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However, for the Kerr metric,</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10" name="TextBox 9"/>
              <p:cNvSpPr txBox="1"/>
              <p:nvPr/>
            </p:nvSpPr>
            <p:spPr>
              <a:xfrm>
                <a:off x="3817012" y="3056797"/>
                <a:ext cx="5338119" cy="733471"/>
              </a:xfrm>
              <a:prstGeom prst="rect">
                <a:avLst/>
              </a:prstGeom>
              <a:noFill/>
            </p:spPr>
            <p:txBody>
              <a:bodyPr wrap="square" rtlCol="0">
                <a:spAutoFit/>
              </a:bodyPr>
              <a:lstStyle/>
              <a:p>
                <a14:m>
                  <m:oMath xmlns:m="http://schemas.openxmlformats.org/officeDocument/2006/math">
                    <m:sSub>
                      <m:sSubPr>
                        <m:ctrlPr>
                          <a:rPr lang="zh-TW" altLang="en-US" sz="1600" i="1" smtClean="0">
                            <a:latin typeface="Cambria Math"/>
                          </a:rPr>
                        </m:ctrlPr>
                      </m:sSubPr>
                      <m:e>
                        <m:r>
                          <a:rPr lang="zh-TW" altLang="en-US" sz="1600" i="1">
                            <a:latin typeface="Cambria Math"/>
                          </a:rPr>
                          <m:t>𝑔</m:t>
                        </m:r>
                      </m:e>
                      <m:sub>
                        <m:r>
                          <m:rPr>
                            <m:sty m:val="p"/>
                          </m:rPr>
                          <a:rPr lang="zh-TW" altLang="en-US" sz="1600">
                            <a:latin typeface="Cambria Math"/>
                          </a:rPr>
                          <m:t>tt</m:t>
                        </m:r>
                      </m:sub>
                    </m:sSub>
                    <m:r>
                      <a:rPr lang="en-US" altLang="zh-TW" sz="1600">
                        <a:latin typeface="Cambria Math"/>
                      </a:rPr>
                      <m:t>→0</m:t>
                    </m:r>
                  </m:oMath>
                </a14:m>
                <a:r>
                  <a:rPr lang="zh-TW" altLang="en-US" sz="1600" dirty="0" smtClean="0">
                    <a:latin typeface="Cambria Math" pitchFamily="18" charset="0"/>
                    <a:ea typeface="Cambria Math" pitchFamily="18" charset="0"/>
                  </a:rPr>
                  <a:t> </a:t>
                </a:r>
                <a:r>
                  <a:rPr lang="en-US" altLang="zh-TW" sz="1600" dirty="0" smtClean="0">
                    <a:latin typeface="Cambria Math" pitchFamily="18" charset="0"/>
                    <a:ea typeface="Cambria Math" pitchFamily="18" charset="0"/>
                  </a:rPr>
                  <a:t>when </a:t>
                </a:r>
                <a14:m>
                  <m:oMath xmlns:m="http://schemas.openxmlformats.org/officeDocument/2006/math">
                    <m:r>
                      <a:rPr lang="zh-TW" altLang="en-US" sz="1600">
                        <a:latin typeface="Cambria Math"/>
                      </a:rPr>
                      <m:t>1−</m:t>
                    </m:r>
                    <m:f>
                      <m:fPr>
                        <m:ctrlPr>
                          <a:rPr lang="zh-TW" altLang="en-US" sz="1600" i="1">
                            <a:latin typeface="Cambria Math"/>
                          </a:rPr>
                        </m:ctrlPr>
                      </m:fPr>
                      <m:num>
                        <m:r>
                          <a:rPr lang="zh-TW" altLang="en-US" sz="1600">
                            <a:latin typeface="Cambria Math"/>
                          </a:rPr>
                          <m:t>2⁢</m:t>
                        </m:r>
                        <m:sSub>
                          <m:sSubPr>
                            <m:ctrlPr>
                              <a:rPr lang="zh-TW" altLang="en-US" sz="1600" i="1">
                                <a:latin typeface="Cambria Math"/>
                              </a:rPr>
                            </m:ctrlPr>
                          </m:sSubPr>
                          <m:e>
                            <m:r>
                              <a:rPr lang="zh-TW" altLang="en-US" sz="1600" i="1">
                                <a:latin typeface="Cambria Math"/>
                              </a:rPr>
                              <m:t>𝑟</m:t>
                            </m:r>
                          </m:e>
                          <m:sub>
                            <m:r>
                              <a:rPr lang="zh-TW" altLang="en-US" sz="1600" i="1">
                                <a:latin typeface="Cambria Math"/>
                              </a:rPr>
                              <m:t>𝑔</m:t>
                            </m:r>
                          </m:sub>
                        </m:sSub>
                        <m:r>
                          <a:rPr lang="zh-TW" altLang="en-US" sz="1600">
                            <a:latin typeface="Cambria Math"/>
                          </a:rPr>
                          <m:t>⁢</m:t>
                        </m:r>
                        <m:r>
                          <a:rPr lang="zh-TW" altLang="en-US" sz="1600" i="1">
                            <a:latin typeface="Cambria Math"/>
                          </a:rPr>
                          <m:t>𝑟</m:t>
                        </m:r>
                      </m:num>
                      <m:den>
                        <m:sSup>
                          <m:sSupPr>
                            <m:ctrlPr>
                              <a:rPr lang="zh-TW" altLang="en-US" sz="1600" i="1">
                                <a:latin typeface="Cambria Math"/>
                              </a:rPr>
                            </m:ctrlPr>
                          </m:sSupPr>
                          <m:e>
                            <m:r>
                              <a:rPr lang="zh-TW" altLang="en-US" sz="1600" i="1">
                                <a:latin typeface="Cambria Math"/>
                              </a:rPr>
                              <m:t>𝜌</m:t>
                            </m:r>
                          </m:e>
                          <m:sup>
                            <m:r>
                              <a:rPr lang="zh-TW" altLang="en-US" sz="1600">
                                <a:latin typeface="Cambria Math"/>
                              </a:rPr>
                              <m:t>2</m:t>
                            </m:r>
                          </m:sup>
                        </m:sSup>
                      </m:den>
                    </m:f>
                    <m:r>
                      <a:rPr lang="en-US" altLang="zh-TW" sz="1600" b="0" i="0" smtClean="0">
                        <a:latin typeface="Cambria Math"/>
                      </a:rPr>
                      <m:t>=0</m:t>
                    </m:r>
                  </m:oMath>
                </a14:m>
                <a:r>
                  <a:rPr lang="en-US" altLang="zh-TW" sz="1600" dirty="0" smtClean="0"/>
                  <a:t> gives </a:t>
                </a:r>
                <a14:m>
                  <m:oMath xmlns:m="http://schemas.openxmlformats.org/officeDocument/2006/math">
                    <m:sSub>
                      <m:sSubPr>
                        <m:ctrlPr>
                          <a:rPr lang="zh-TW" altLang="en-US" sz="1600" i="1">
                            <a:latin typeface="Cambria Math"/>
                          </a:rPr>
                        </m:ctrlPr>
                      </m:sSubPr>
                      <m:e>
                        <m:r>
                          <a:rPr lang="zh-TW" altLang="en-US" sz="1600" i="1">
                            <a:latin typeface="Cambria Math"/>
                          </a:rPr>
                          <m:t>𝑟</m:t>
                        </m:r>
                      </m:e>
                      <m:sub>
                        <m:r>
                          <a:rPr lang="zh-TW" altLang="en-US" sz="1600" i="1">
                            <a:latin typeface="Cambria Math"/>
                          </a:rPr>
                          <m:t>𝐸</m:t>
                        </m:r>
                      </m:sub>
                    </m:sSub>
                    <m:r>
                      <a:rPr lang="zh-TW" altLang="en-US" sz="1600">
                        <a:latin typeface="Cambria Math"/>
                      </a:rPr>
                      <m:t>=</m:t>
                    </m:r>
                    <m:d>
                      <m:dPr>
                        <m:ctrlPr>
                          <a:rPr lang="zh-TW" altLang="en-US" sz="1600" i="1">
                            <a:latin typeface="Cambria Math"/>
                          </a:rPr>
                        </m:ctrlPr>
                      </m:dPr>
                      <m:e>
                        <m:r>
                          <a:rPr lang="zh-TW" altLang="en-US" sz="1600">
                            <a:latin typeface="Cambria Math"/>
                          </a:rPr>
                          <m:t>1+</m:t>
                        </m:r>
                        <m:rad>
                          <m:radPr>
                            <m:degHide m:val="on"/>
                            <m:ctrlPr>
                              <a:rPr lang="zh-TW" altLang="en-US" sz="1600" i="1">
                                <a:latin typeface="Cambria Math"/>
                              </a:rPr>
                            </m:ctrlPr>
                          </m:radPr>
                          <m:deg/>
                          <m:e>
                            <m:r>
                              <a:rPr lang="zh-TW" altLang="en-US" sz="1600">
                                <a:latin typeface="Cambria Math"/>
                              </a:rPr>
                              <m:t>1−</m:t>
                            </m:r>
                            <m:sSup>
                              <m:sSupPr>
                                <m:ctrlPr>
                                  <a:rPr lang="zh-TW" altLang="en-US" sz="1600" i="1">
                                    <a:latin typeface="Cambria Math"/>
                                  </a:rPr>
                                </m:ctrlPr>
                              </m:sSupPr>
                              <m:e>
                                <m:r>
                                  <a:rPr lang="zh-TW" altLang="en-US" sz="1600" i="1">
                                    <a:latin typeface="Cambria Math"/>
                                  </a:rPr>
                                  <m:t>𝑗</m:t>
                                </m:r>
                              </m:e>
                              <m:sup>
                                <m:r>
                                  <a:rPr lang="zh-TW" altLang="en-US" sz="1600">
                                    <a:latin typeface="Cambria Math"/>
                                  </a:rPr>
                                  <m:t>2</m:t>
                                </m:r>
                              </m:sup>
                            </m:sSup>
                            <m:r>
                              <a:rPr lang="zh-TW" altLang="en-US" sz="1600">
                                <a:latin typeface="Cambria Math"/>
                              </a:rPr>
                              <m:t>⁢</m:t>
                            </m:r>
                            <m:sSup>
                              <m:sSupPr>
                                <m:ctrlPr>
                                  <a:rPr lang="zh-TW" altLang="en-US" sz="1600" i="1">
                                    <a:latin typeface="Cambria Math"/>
                                  </a:rPr>
                                </m:ctrlPr>
                              </m:sSupPr>
                              <m:e>
                                <m:r>
                                  <m:rPr>
                                    <m:sty m:val="p"/>
                                  </m:rPr>
                                  <a:rPr lang="zh-TW" altLang="en-US" sz="1600">
                                    <a:latin typeface="Cambria Math"/>
                                  </a:rPr>
                                  <m:t>cos</m:t>
                                </m:r>
                              </m:e>
                              <m:sup>
                                <m:r>
                                  <a:rPr lang="zh-TW" altLang="en-US" sz="1600">
                                    <a:latin typeface="Cambria Math"/>
                                  </a:rPr>
                                  <m:t>2</m:t>
                                </m:r>
                              </m:sup>
                            </m:sSup>
                            <m:r>
                              <a:rPr lang="zh-TW" altLang="en-US" sz="1600">
                                <a:latin typeface="Cambria Math"/>
                              </a:rPr>
                              <m:t>⁢</m:t>
                            </m:r>
                            <m:r>
                              <a:rPr lang="zh-TW" altLang="en-US" sz="1600" i="1">
                                <a:latin typeface="Cambria Math"/>
                              </a:rPr>
                              <m:t>𝜃</m:t>
                            </m:r>
                          </m:e>
                        </m:rad>
                      </m:e>
                    </m:d>
                    <m:r>
                      <a:rPr lang="zh-TW" altLang="en-US" sz="1600">
                        <a:latin typeface="Cambria Math"/>
                      </a:rPr>
                      <m:t>⁢</m:t>
                    </m:r>
                    <m:sSub>
                      <m:sSubPr>
                        <m:ctrlPr>
                          <a:rPr lang="zh-TW" altLang="en-US" sz="1600" i="1">
                            <a:latin typeface="Cambria Math"/>
                          </a:rPr>
                        </m:ctrlPr>
                      </m:sSubPr>
                      <m:e>
                        <m:r>
                          <a:rPr lang="zh-TW" altLang="en-US" sz="1600" i="1">
                            <a:latin typeface="Cambria Math"/>
                          </a:rPr>
                          <m:t>𝑟</m:t>
                        </m:r>
                      </m:e>
                      <m:sub>
                        <m:r>
                          <a:rPr lang="zh-TW" altLang="en-US" sz="1600" i="1">
                            <a:latin typeface="Cambria Math"/>
                          </a:rPr>
                          <m:t>𝑔</m:t>
                        </m:r>
                      </m:sub>
                    </m:sSub>
                  </m:oMath>
                </a14:m>
                <a:endParaRPr lang="en-US" altLang="zh-TW" sz="1600" dirty="0" smtClean="0"/>
              </a:p>
              <a:p>
                <a:r>
                  <a:rPr lang="en-US" altLang="zh-TW" sz="1600" dirty="0" smtClean="0"/>
                  <a:t>We can see that this is larger than </a:t>
                </a:r>
                <a14:m>
                  <m:oMath xmlns:m="http://schemas.openxmlformats.org/officeDocument/2006/math">
                    <m:sSub>
                      <m:sSubPr>
                        <m:ctrlPr>
                          <a:rPr lang="zh-TW" altLang="en-US" sz="1600" i="1">
                            <a:latin typeface="Cambria Math"/>
                          </a:rPr>
                        </m:ctrlPr>
                      </m:sSubPr>
                      <m:e>
                        <m:r>
                          <a:rPr lang="zh-TW" altLang="en-US" sz="1600" i="1">
                            <a:latin typeface="Cambria Math"/>
                          </a:rPr>
                          <m:t>𝑟</m:t>
                        </m:r>
                      </m:e>
                      <m:sub>
                        <m:r>
                          <a:rPr lang="zh-TW" altLang="en-US" sz="1600" i="1">
                            <a:latin typeface="Cambria Math"/>
                          </a:rPr>
                          <m:t>𝐻</m:t>
                        </m:r>
                      </m:sub>
                    </m:sSub>
                  </m:oMath>
                </a14:m>
                <a:r>
                  <a:rPr lang="zh-TW" altLang="en-US" sz="1600" dirty="0" smtClean="0"/>
                  <a:t> </a:t>
                </a:r>
                <a:r>
                  <a:rPr lang="en-US" altLang="zh-TW" sz="1600" dirty="0" smtClean="0"/>
                  <a:t>except at the poles</a:t>
                </a:r>
                <a:endParaRPr lang="zh-TW" altLang="en-US"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3817012" y="3056797"/>
                <a:ext cx="5338119" cy="733471"/>
              </a:xfrm>
              <a:prstGeom prst="rect">
                <a:avLst/>
              </a:prstGeom>
              <a:blipFill rotWithShape="1">
                <a:blip r:embed="rId5"/>
                <a:stretch>
                  <a:fillRect l="-571" b="-909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962008" y="2411868"/>
                <a:ext cx="4682375" cy="707053"/>
              </a:xfrm>
              <a:prstGeom prst="rect">
                <a:avLst/>
              </a:prstGeom>
            </p:spPr>
            <p:txBody>
              <a:bodyPr wrap="square">
                <a:spAutoFit/>
              </a:bodyPr>
              <a:lstStyle/>
              <a:p>
                <a14:m>
                  <m:oMath xmlns:m="http://schemas.openxmlformats.org/officeDocument/2006/math">
                    <m:sSub>
                      <m:sSubPr>
                        <m:ctrlPr>
                          <a:rPr lang="zh-TW" altLang="en-US" sz="1600" i="1">
                            <a:latin typeface="Cambria Math"/>
                          </a:rPr>
                        </m:ctrlPr>
                      </m:sSubPr>
                      <m:e>
                        <m:r>
                          <a:rPr lang="zh-TW" altLang="en-US" sz="1600" i="1">
                            <a:latin typeface="Cambria Math"/>
                          </a:rPr>
                          <m:t>𝑔</m:t>
                        </m:r>
                      </m:e>
                      <m:sub>
                        <m:r>
                          <m:rPr>
                            <m:sty m:val="p"/>
                          </m:rPr>
                          <a:rPr lang="zh-TW" altLang="en-US" sz="1600">
                            <a:latin typeface="Cambria Math"/>
                          </a:rPr>
                          <m:t>rr</m:t>
                        </m:r>
                      </m:sub>
                    </m:sSub>
                    <m:r>
                      <a:rPr lang="zh-TW" altLang="en-US" sz="1600">
                        <a:latin typeface="Cambria Math"/>
                      </a:rPr>
                      <m:t>→∞</m:t>
                    </m:r>
                  </m:oMath>
                </a14:m>
                <a:r>
                  <a:rPr lang="en-US" altLang="zh-TW" sz="1600" dirty="0">
                    <a:latin typeface="Cambria Math" pitchFamily="18" charset="0"/>
                    <a:ea typeface="Cambria Math" pitchFamily="18" charset="0"/>
                  </a:rPr>
                  <a:t> when </a:t>
                </a:r>
                <a14:m>
                  <m:oMath xmlns:m="http://schemas.openxmlformats.org/officeDocument/2006/math">
                    <m:r>
                      <a:rPr lang="zh-TW" altLang="en-US" sz="1600" i="1">
                        <a:latin typeface="Cambria Math"/>
                      </a:rPr>
                      <m:t>𝛥</m:t>
                    </m:r>
                    <m:r>
                      <a:rPr lang="en-US" altLang="zh-TW" sz="1600" i="1">
                        <a:latin typeface="Cambria Math"/>
                      </a:rPr>
                      <m:t>→0</m:t>
                    </m:r>
                  </m:oMath>
                </a14:m>
                <a:r>
                  <a:rPr lang="zh-TW" altLang="en-US" sz="1600" dirty="0">
                    <a:latin typeface="Cambria Math" pitchFamily="18" charset="0"/>
                    <a:ea typeface="Cambria Math" pitchFamily="18" charset="0"/>
                  </a:rPr>
                  <a:t> </a:t>
                </a:r>
                <a:r>
                  <a:rPr lang="en-US" altLang="zh-TW" sz="1600" dirty="0">
                    <a:latin typeface="Cambria Math" pitchFamily="18" charset="0"/>
                    <a:ea typeface="Cambria Math" pitchFamily="18" charset="0"/>
                  </a:rPr>
                  <a:t>gives </a:t>
                </a:r>
                <a14:m>
                  <m:oMath xmlns:m="http://schemas.openxmlformats.org/officeDocument/2006/math">
                    <m:sSub>
                      <m:sSubPr>
                        <m:ctrlPr>
                          <a:rPr lang="zh-TW" altLang="en-US" sz="1600" i="1">
                            <a:latin typeface="Cambria Math"/>
                          </a:rPr>
                        </m:ctrlPr>
                      </m:sSubPr>
                      <m:e>
                        <m:r>
                          <a:rPr lang="zh-TW" altLang="en-US" sz="1600" i="1">
                            <a:latin typeface="Cambria Math"/>
                          </a:rPr>
                          <m:t>𝑟</m:t>
                        </m:r>
                      </m:e>
                      <m:sub>
                        <m:r>
                          <a:rPr lang="zh-TW" altLang="en-US" sz="1600" i="1">
                            <a:latin typeface="Cambria Math"/>
                          </a:rPr>
                          <m:t>𝐻</m:t>
                        </m:r>
                      </m:sub>
                    </m:sSub>
                    <m:r>
                      <a:rPr lang="zh-TW" altLang="en-US" sz="1600">
                        <a:latin typeface="Cambria Math"/>
                      </a:rPr>
                      <m:t>=</m:t>
                    </m:r>
                    <m:d>
                      <m:dPr>
                        <m:ctrlPr>
                          <a:rPr lang="zh-TW" altLang="en-US" sz="1600" i="1">
                            <a:latin typeface="Cambria Math"/>
                          </a:rPr>
                        </m:ctrlPr>
                      </m:dPr>
                      <m:e>
                        <m:r>
                          <a:rPr lang="zh-TW" altLang="en-US" sz="1600">
                            <a:latin typeface="Cambria Math"/>
                          </a:rPr>
                          <m:t>1+</m:t>
                        </m:r>
                        <m:rad>
                          <m:radPr>
                            <m:degHide m:val="on"/>
                            <m:ctrlPr>
                              <a:rPr lang="zh-TW" altLang="en-US" sz="1600" i="1">
                                <a:latin typeface="Cambria Math"/>
                              </a:rPr>
                            </m:ctrlPr>
                          </m:radPr>
                          <m:deg/>
                          <m:e>
                            <m:r>
                              <a:rPr lang="zh-TW" altLang="en-US" sz="1600">
                                <a:latin typeface="Cambria Math"/>
                              </a:rPr>
                              <m:t>1−</m:t>
                            </m:r>
                            <m:sSup>
                              <m:sSupPr>
                                <m:ctrlPr>
                                  <a:rPr lang="zh-TW" altLang="en-US" sz="1600" i="1">
                                    <a:latin typeface="Cambria Math"/>
                                  </a:rPr>
                                </m:ctrlPr>
                              </m:sSupPr>
                              <m:e>
                                <m:r>
                                  <a:rPr lang="zh-TW" altLang="en-US" sz="1600" i="1">
                                    <a:latin typeface="Cambria Math"/>
                                  </a:rPr>
                                  <m:t>𝑗</m:t>
                                </m:r>
                              </m:e>
                              <m:sup>
                                <m:r>
                                  <a:rPr lang="zh-TW" altLang="en-US" sz="1600">
                                    <a:latin typeface="Cambria Math"/>
                                  </a:rPr>
                                  <m:t>2</m:t>
                                </m:r>
                              </m:sup>
                            </m:sSup>
                          </m:e>
                        </m:rad>
                      </m:e>
                    </m:d>
                    <m:r>
                      <a:rPr lang="zh-TW" altLang="en-US" sz="1600">
                        <a:latin typeface="Cambria Math"/>
                      </a:rPr>
                      <m:t>⁢</m:t>
                    </m:r>
                    <m:sSub>
                      <m:sSubPr>
                        <m:ctrlPr>
                          <a:rPr lang="zh-TW" altLang="en-US" sz="1600" i="1">
                            <a:latin typeface="Cambria Math"/>
                          </a:rPr>
                        </m:ctrlPr>
                      </m:sSubPr>
                      <m:e>
                        <m:r>
                          <a:rPr lang="zh-TW" altLang="en-US" sz="1600" i="1">
                            <a:latin typeface="Cambria Math"/>
                          </a:rPr>
                          <m:t>𝑟</m:t>
                        </m:r>
                      </m:e>
                      <m:sub>
                        <m:r>
                          <a:rPr lang="zh-TW" altLang="en-US" sz="1600" i="1">
                            <a:latin typeface="Cambria Math"/>
                          </a:rPr>
                          <m:t>𝑔</m:t>
                        </m:r>
                      </m:sub>
                    </m:sSub>
                  </m:oMath>
                </a14:m>
                <a:r>
                  <a:rPr lang="zh-TW" altLang="en-US" sz="1600" dirty="0" smtClean="0"/>
                  <a:t> </a:t>
                </a:r>
                <a:r>
                  <a:rPr lang="en-US" altLang="zh-TW" sz="1600" dirty="0" smtClean="0"/>
                  <a:t>which is, in fact, the horizon.</a:t>
                </a:r>
                <a:endParaRPr lang="zh-TW" altLang="en-US" sz="1600" dirty="0"/>
              </a:p>
            </p:txBody>
          </p:sp>
        </mc:Choice>
        <mc:Fallback xmlns="">
          <p:sp>
            <p:nvSpPr>
              <p:cNvPr id="13" name="Rectangle 12"/>
              <p:cNvSpPr>
                <a:spLocks noRot="1" noChangeAspect="1" noMove="1" noResize="1" noEditPoints="1" noAdjustHandles="1" noChangeArrowheads="1" noChangeShapeType="1" noTextEdit="1"/>
              </p:cNvSpPr>
              <p:nvPr/>
            </p:nvSpPr>
            <p:spPr>
              <a:xfrm>
                <a:off x="3962008" y="2411868"/>
                <a:ext cx="4682375" cy="707053"/>
              </a:xfrm>
              <a:prstGeom prst="rect">
                <a:avLst/>
              </a:prstGeom>
              <a:blipFill rotWithShape="1">
                <a:blip r:embed="rId6"/>
                <a:stretch>
                  <a:fillRect l="-781" b="-10345"/>
                </a:stretch>
              </a:blipFill>
            </p:spPr>
            <p:txBody>
              <a:bodyPr/>
              <a:lstStyle/>
              <a:p>
                <a:r>
                  <a:rPr lang="zh-TW" altLang="en-US">
                    <a:noFill/>
                  </a:rPr>
                  <a:t> </a:t>
                </a:r>
              </a:p>
            </p:txBody>
          </p:sp>
        </mc:Fallback>
      </mc:AlternateContent>
      <p:pic>
        <p:nvPicPr>
          <p:cNvPr id="1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r="19504"/>
          <a:stretch/>
        </p:blipFill>
        <p:spPr bwMode="auto">
          <a:xfrm rot="16200000">
            <a:off x="-65122" y="4054175"/>
            <a:ext cx="2791458" cy="2661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r="21466"/>
          <a:stretch/>
        </p:blipFill>
        <p:spPr bwMode="auto">
          <a:xfrm rot="16200000">
            <a:off x="5189759" y="4055425"/>
            <a:ext cx="2793584" cy="2660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rotWithShape="1">
          <a:blip r:embed="rId9">
            <a:extLst>
              <a:ext uri="{28A0092B-C50C-407E-A947-70E740481C1C}">
                <a14:useLocalDpi xmlns:a14="http://schemas.microsoft.com/office/drawing/2010/main" val="0"/>
              </a:ext>
            </a:extLst>
          </a:blip>
          <a:srcRect r="22174"/>
          <a:stretch/>
        </p:blipFill>
        <p:spPr bwMode="auto">
          <a:xfrm rot="16200000">
            <a:off x="2561883" y="4088385"/>
            <a:ext cx="2793583" cy="2594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80354" t="33284" r="2155" b="31345"/>
          <a:stretch/>
        </p:blipFill>
        <p:spPr bwMode="auto">
          <a:xfrm>
            <a:off x="7916969" y="4942484"/>
            <a:ext cx="1216420" cy="1840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descr="G:\Desktop\Black Hole Astrophysics\Textbook circle\10 Ch7.5&amp;7.7\595px-Ergosphere.svg.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20474"/>
          <a:stretch/>
        </p:blipFill>
        <p:spPr bwMode="auto">
          <a:xfrm>
            <a:off x="7927580" y="3963799"/>
            <a:ext cx="1216420" cy="97549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0" y="3989052"/>
            <a:ext cx="546945"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j=0</a:t>
            </a:r>
            <a:endParaRPr lang="zh-TW" altLang="en-US" dirty="0" smtClean="0">
              <a:latin typeface="Cambria Math" pitchFamily="18" charset="0"/>
              <a:ea typeface="Cambria Math" pitchFamily="18" charset="0"/>
            </a:endParaRPr>
          </a:p>
        </p:txBody>
      </p:sp>
      <p:sp>
        <p:nvSpPr>
          <p:cNvPr id="20" name="TextBox 19"/>
          <p:cNvSpPr txBox="1"/>
          <p:nvPr/>
        </p:nvSpPr>
        <p:spPr>
          <a:xfrm>
            <a:off x="2627674" y="3989052"/>
            <a:ext cx="723275"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j=0.8</a:t>
            </a:r>
            <a:endParaRPr lang="zh-TW" altLang="en-US" dirty="0" smtClean="0">
              <a:latin typeface="Cambria Math" pitchFamily="18" charset="0"/>
              <a:ea typeface="Cambria Math" pitchFamily="18" charset="0"/>
            </a:endParaRPr>
          </a:p>
        </p:txBody>
      </p:sp>
      <p:sp>
        <p:nvSpPr>
          <p:cNvPr id="21" name="TextBox 20"/>
          <p:cNvSpPr txBox="1"/>
          <p:nvPr/>
        </p:nvSpPr>
        <p:spPr>
          <a:xfrm>
            <a:off x="5256133" y="3989052"/>
            <a:ext cx="546945"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j=1</a:t>
            </a:r>
            <a:endParaRPr lang="zh-TW" altLang="en-US" dirty="0" smtClean="0">
              <a:latin typeface="Cambria Math" pitchFamily="18" charset="0"/>
              <a:ea typeface="Cambria Math" pitchFamily="18" charset="0"/>
            </a:endParaRPr>
          </a:p>
        </p:txBody>
      </p:sp>
      <p:pic>
        <p:nvPicPr>
          <p:cNvPr id="22"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87162" t="46822" r="8337" b="47586"/>
          <a:stretch/>
        </p:blipFill>
        <p:spPr bwMode="auto">
          <a:xfrm>
            <a:off x="8393373" y="5976873"/>
            <a:ext cx="313039" cy="290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8410832" y="5609968"/>
            <a:ext cx="233551" cy="252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4"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86883" t="52999" r="8616" b="42077"/>
          <a:stretch/>
        </p:blipFill>
        <p:spPr bwMode="auto">
          <a:xfrm>
            <a:off x="8368659" y="5609969"/>
            <a:ext cx="313039" cy="25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18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par>
                                <p:cTn id="55" presetID="10" presetClass="entr" presetSubtype="0"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13" grpId="0"/>
      <p:bldP spid="19" grpId="0"/>
      <p:bldP spid="20" grpId="0"/>
      <p:bldP spid="21" grpId="0"/>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a:t>The Horizon and </a:t>
            </a:r>
            <a:r>
              <a:rPr lang="en-US" altLang="zh-TW" dirty="0" err="1"/>
              <a:t>Ergosphere</a:t>
            </a:r>
            <a:endParaRPr lang="zh-TW" altLang="en-US" dirty="0"/>
          </a:p>
        </p:txBody>
      </p:sp>
      <mc:AlternateContent xmlns:mc="http://schemas.openxmlformats.org/markup-compatibility/2006" xmlns:a14="http://schemas.microsoft.com/office/drawing/2010/main">
        <mc:Choice Requires="a14">
          <p:sp>
            <p:nvSpPr>
              <p:cNvPr id="3" name="TextBox 2"/>
              <p:cNvSpPr txBox="1"/>
              <p:nvPr/>
            </p:nvSpPr>
            <p:spPr>
              <a:xfrm>
                <a:off x="205553" y="1488744"/>
                <a:ext cx="5338119" cy="487249"/>
              </a:xfrm>
              <a:prstGeom prst="rect">
                <a:avLst/>
              </a:prstGeom>
              <a:noFill/>
            </p:spPr>
            <p:txBody>
              <a:bodyPr wrap="square" rtlCol="0">
                <a:spAutoFit/>
              </a:bodyPr>
              <a:lstStyle/>
              <a:p>
                <a14:m>
                  <m:oMath xmlns:m="http://schemas.openxmlformats.org/officeDocument/2006/math">
                    <m:sSub>
                      <m:sSubPr>
                        <m:ctrlPr>
                          <a:rPr lang="zh-TW" altLang="en-US" sz="1600" i="1" smtClean="0">
                            <a:latin typeface="Cambria Math"/>
                          </a:rPr>
                        </m:ctrlPr>
                      </m:sSubPr>
                      <m:e>
                        <m:r>
                          <a:rPr lang="zh-TW" altLang="en-US" sz="1600" i="1">
                            <a:latin typeface="Cambria Math"/>
                          </a:rPr>
                          <m:t>𝑔</m:t>
                        </m:r>
                      </m:e>
                      <m:sub>
                        <m:r>
                          <m:rPr>
                            <m:sty m:val="p"/>
                          </m:rPr>
                          <a:rPr lang="zh-TW" altLang="en-US" sz="1600">
                            <a:latin typeface="Cambria Math"/>
                          </a:rPr>
                          <m:t>tt</m:t>
                        </m:r>
                      </m:sub>
                    </m:sSub>
                    <m:r>
                      <a:rPr lang="en-US" altLang="zh-TW" sz="1600">
                        <a:latin typeface="Cambria Math"/>
                      </a:rPr>
                      <m:t>→0</m:t>
                    </m:r>
                  </m:oMath>
                </a14:m>
                <a:r>
                  <a:rPr lang="zh-TW" altLang="en-US" sz="1600" dirty="0" smtClean="0">
                    <a:latin typeface="Cambria Math" pitchFamily="18" charset="0"/>
                    <a:ea typeface="Cambria Math" pitchFamily="18" charset="0"/>
                  </a:rPr>
                  <a:t> </a:t>
                </a:r>
                <a:r>
                  <a:rPr lang="en-US" altLang="zh-TW" sz="1600" dirty="0" smtClean="0">
                    <a:latin typeface="Cambria Math" pitchFamily="18" charset="0"/>
                    <a:ea typeface="Cambria Math" pitchFamily="18" charset="0"/>
                  </a:rPr>
                  <a:t>when </a:t>
                </a:r>
                <a14:m>
                  <m:oMath xmlns:m="http://schemas.openxmlformats.org/officeDocument/2006/math">
                    <m:r>
                      <a:rPr lang="zh-TW" altLang="en-US" sz="1600">
                        <a:latin typeface="Cambria Math"/>
                      </a:rPr>
                      <m:t>1−</m:t>
                    </m:r>
                    <m:f>
                      <m:fPr>
                        <m:ctrlPr>
                          <a:rPr lang="zh-TW" altLang="en-US" sz="1600" i="1">
                            <a:latin typeface="Cambria Math"/>
                          </a:rPr>
                        </m:ctrlPr>
                      </m:fPr>
                      <m:num>
                        <m:r>
                          <a:rPr lang="zh-TW" altLang="en-US" sz="1600">
                            <a:latin typeface="Cambria Math"/>
                          </a:rPr>
                          <m:t>2⁢</m:t>
                        </m:r>
                        <m:sSub>
                          <m:sSubPr>
                            <m:ctrlPr>
                              <a:rPr lang="zh-TW" altLang="en-US" sz="1600" i="1">
                                <a:latin typeface="Cambria Math"/>
                              </a:rPr>
                            </m:ctrlPr>
                          </m:sSubPr>
                          <m:e>
                            <m:r>
                              <a:rPr lang="zh-TW" altLang="en-US" sz="1600" i="1">
                                <a:latin typeface="Cambria Math"/>
                              </a:rPr>
                              <m:t>𝑟</m:t>
                            </m:r>
                          </m:e>
                          <m:sub>
                            <m:r>
                              <a:rPr lang="zh-TW" altLang="en-US" sz="1600" i="1">
                                <a:latin typeface="Cambria Math"/>
                              </a:rPr>
                              <m:t>𝑔</m:t>
                            </m:r>
                          </m:sub>
                        </m:sSub>
                        <m:r>
                          <a:rPr lang="zh-TW" altLang="en-US" sz="1600">
                            <a:latin typeface="Cambria Math"/>
                          </a:rPr>
                          <m:t>⁢</m:t>
                        </m:r>
                        <m:r>
                          <a:rPr lang="zh-TW" altLang="en-US" sz="1600" i="1">
                            <a:latin typeface="Cambria Math"/>
                          </a:rPr>
                          <m:t>𝑟</m:t>
                        </m:r>
                      </m:num>
                      <m:den>
                        <m:sSup>
                          <m:sSupPr>
                            <m:ctrlPr>
                              <a:rPr lang="zh-TW" altLang="en-US" sz="1600" i="1">
                                <a:latin typeface="Cambria Math"/>
                              </a:rPr>
                            </m:ctrlPr>
                          </m:sSupPr>
                          <m:e>
                            <m:r>
                              <a:rPr lang="zh-TW" altLang="en-US" sz="1600" i="1">
                                <a:latin typeface="Cambria Math"/>
                              </a:rPr>
                              <m:t>𝜌</m:t>
                            </m:r>
                          </m:e>
                          <m:sup>
                            <m:r>
                              <a:rPr lang="zh-TW" altLang="en-US" sz="1600">
                                <a:latin typeface="Cambria Math"/>
                              </a:rPr>
                              <m:t>2</m:t>
                            </m:r>
                          </m:sup>
                        </m:sSup>
                      </m:den>
                    </m:f>
                    <m:r>
                      <a:rPr lang="en-US" altLang="zh-TW" sz="1600" b="0" i="0" smtClean="0">
                        <a:latin typeface="Cambria Math"/>
                      </a:rPr>
                      <m:t>=0</m:t>
                    </m:r>
                  </m:oMath>
                </a14:m>
                <a:r>
                  <a:rPr lang="en-US" altLang="zh-TW" sz="1600" dirty="0" smtClean="0"/>
                  <a:t> gives </a:t>
                </a:r>
                <a14:m>
                  <m:oMath xmlns:m="http://schemas.openxmlformats.org/officeDocument/2006/math">
                    <m:sSub>
                      <m:sSubPr>
                        <m:ctrlPr>
                          <a:rPr lang="zh-TW" altLang="en-US" sz="1600" i="1">
                            <a:latin typeface="Cambria Math"/>
                          </a:rPr>
                        </m:ctrlPr>
                      </m:sSubPr>
                      <m:e>
                        <m:r>
                          <a:rPr lang="zh-TW" altLang="en-US" sz="1600" i="1">
                            <a:latin typeface="Cambria Math"/>
                          </a:rPr>
                          <m:t>𝑟</m:t>
                        </m:r>
                      </m:e>
                      <m:sub>
                        <m:r>
                          <a:rPr lang="zh-TW" altLang="en-US" sz="1600" i="1">
                            <a:latin typeface="Cambria Math"/>
                          </a:rPr>
                          <m:t>𝐸</m:t>
                        </m:r>
                      </m:sub>
                    </m:sSub>
                    <m:r>
                      <a:rPr lang="zh-TW" altLang="en-US" sz="1600">
                        <a:latin typeface="Cambria Math"/>
                      </a:rPr>
                      <m:t>=</m:t>
                    </m:r>
                    <m:d>
                      <m:dPr>
                        <m:ctrlPr>
                          <a:rPr lang="zh-TW" altLang="en-US" sz="1600" i="1">
                            <a:latin typeface="Cambria Math"/>
                          </a:rPr>
                        </m:ctrlPr>
                      </m:dPr>
                      <m:e>
                        <m:r>
                          <a:rPr lang="zh-TW" altLang="en-US" sz="1600">
                            <a:latin typeface="Cambria Math"/>
                          </a:rPr>
                          <m:t>1+</m:t>
                        </m:r>
                        <m:rad>
                          <m:radPr>
                            <m:degHide m:val="on"/>
                            <m:ctrlPr>
                              <a:rPr lang="zh-TW" altLang="en-US" sz="1600" i="1">
                                <a:latin typeface="Cambria Math"/>
                              </a:rPr>
                            </m:ctrlPr>
                          </m:radPr>
                          <m:deg/>
                          <m:e>
                            <m:r>
                              <a:rPr lang="zh-TW" altLang="en-US" sz="1600">
                                <a:latin typeface="Cambria Math"/>
                              </a:rPr>
                              <m:t>1−</m:t>
                            </m:r>
                            <m:sSup>
                              <m:sSupPr>
                                <m:ctrlPr>
                                  <a:rPr lang="zh-TW" altLang="en-US" sz="1600" i="1">
                                    <a:latin typeface="Cambria Math"/>
                                  </a:rPr>
                                </m:ctrlPr>
                              </m:sSupPr>
                              <m:e>
                                <m:r>
                                  <a:rPr lang="zh-TW" altLang="en-US" sz="1600" i="1">
                                    <a:latin typeface="Cambria Math"/>
                                  </a:rPr>
                                  <m:t>𝑗</m:t>
                                </m:r>
                              </m:e>
                              <m:sup>
                                <m:r>
                                  <a:rPr lang="zh-TW" altLang="en-US" sz="1600">
                                    <a:latin typeface="Cambria Math"/>
                                  </a:rPr>
                                  <m:t>2</m:t>
                                </m:r>
                              </m:sup>
                            </m:sSup>
                            <m:r>
                              <a:rPr lang="zh-TW" altLang="en-US" sz="1600">
                                <a:latin typeface="Cambria Math"/>
                              </a:rPr>
                              <m:t>⁢</m:t>
                            </m:r>
                            <m:sSup>
                              <m:sSupPr>
                                <m:ctrlPr>
                                  <a:rPr lang="zh-TW" altLang="en-US" sz="1600" i="1">
                                    <a:latin typeface="Cambria Math"/>
                                  </a:rPr>
                                </m:ctrlPr>
                              </m:sSupPr>
                              <m:e>
                                <m:r>
                                  <m:rPr>
                                    <m:sty m:val="p"/>
                                  </m:rPr>
                                  <a:rPr lang="zh-TW" altLang="en-US" sz="1600">
                                    <a:latin typeface="Cambria Math"/>
                                  </a:rPr>
                                  <m:t>cos</m:t>
                                </m:r>
                              </m:e>
                              <m:sup>
                                <m:r>
                                  <a:rPr lang="zh-TW" altLang="en-US" sz="1600">
                                    <a:latin typeface="Cambria Math"/>
                                  </a:rPr>
                                  <m:t>2</m:t>
                                </m:r>
                              </m:sup>
                            </m:sSup>
                            <m:r>
                              <a:rPr lang="zh-TW" altLang="en-US" sz="1600">
                                <a:latin typeface="Cambria Math"/>
                              </a:rPr>
                              <m:t>⁢</m:t>
                            </m:r>
                            <m:r>
                              <a:rPr lang="zh-TW" altLang="en-US" sz="1600" i="1">
                                <a:latin typeface="Cambria Math"/>
                              </a:rPr>
                              <m:t>𝜃</m:t>
                            </m:r>
                          </m:e>
                        </m:rad>
                      </m:e>
                    </m:d>
                    <m:r>
                      <a:rPr lang="zh-TW" altLang="en-US" sz="1600">
                        <a:latin typeface="Cambria Math"/>
                      </a:rPr>
                      <m:t>⁢</m:t>
                    </m:r>
                    <m:sSub>
                      <m:sSubPr>
                        <m:ctrlPr>
                          <a:rPr lang="zh-TW" altLang="en-US" sz="1600" i="1">
                            <a:latin typeface="Cambria Math"/>
                          </a:rPr>
                        </m:ctrlPr>
                      </m:sSubPr>
                      <m:e>
                        <m:r>
                          <a:rPr lang="zh-TW" altLang="en-US" sz="1600" i="1">
                            <a:latin typeface="Cambria Math"/>
                          </a:rPr>
                          <m:t>𝑟</m:t>
                        </m:r>
                      </m:e>
                      <m:sub>
                        <m:r>
                          <a:rPr lang="zh-TW" altLang="en-US" sz="1600" i="1">
                            <a:latin typeface="Cambria Math"/>
                          </a:rPr>
                          <m:t>𝑔</m:t>
                        </m:r>
                      </m:sub>
                    </m:sSub>
                  </m:oMath>
                </a14:m>
                <a:endParaRPr lang="en-US" altLang="zh-TW" sz="1600" dirty="0" smtClean="0"/>
              </a:p>
            </p:txBody>
          </p:sp>
        </mc:Choice>
        <mc:Fallback xmlns="">
          <p:sp>
            <p:nvSpPr>
              <p:cNvPr id="3" name="TextBox 2"/>
              <p:cNvSpPr txBox="1">
                <a:spLocks noRot="1" noChangeAspect="1" noMove="1" noResize="1" noEditPoints="1" noAdjustHandles="1" noChangeArrowheads="1" noChangeShapeType="1" noTextEdit="1"/>
              </p:cNvSpPr>
              <p:nvPr/>
            </p:nvSpPr>
            <p:spPr>
              <a:xfrm>
                <a:off x="205553" y="1488744"/>
                <a:ext cx="5338119" cy="487249"/>
              </a:xfrm>
              <a:prstGeom prst="rect">
                <a:avLst/>
              </a:prstGeom>
              <a:blipFill rotWithShape="1">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05553" y="1027912"/>
                <a:ext cx="6829561" cy="460832"/>
              </a:xfrm>
              <a:prstGeom prst="rect">
                <a:avLst/>
              </a:prstGeom>
            </p:spPr>
            <p:txBody>
              <a:bodyPr wrap="square">
                <a:spAutoFit/>
              </a:bodyPr>
              <a:lstStyle/>
              <a:p>
                <a14:m>
                  <m:oMath xmlns:m="http://schemas.openxmlformats.org/officeDocument/2006/math">
                    <m:sSub>
                      <m:sSubPr>
                        <m:ctrlPr>
                          <a:rPr lang="zh-TW" altLang="en-US" sz="1600" i="1">
                            <a:latin typeface="Cambria Math"/>
                          </a:rPr>
                        </m:ctrlPr>
                      </m:sSubPr>
                      <m:e>
                        <m:r>
                          <a:rPr lang="zh-TW" altLang="en-US" sz="1600" i="1">
                            <a:latin typeface="Cambria Math"/>
                          </a:rPr>
                          <m:t>𝑔</m:t>
                        </m:r>
                      </m:e>
                      <m:sub>
                        <m:r>
                          <m:rPr>
                            <m:sty m:val="p"/>
                          </m:rPr>
                          <a:rPr lang="zh-TW" altLang="en-US" sz="1600">
                            <a:latin typeface="Cambria Math"/>
                          </a:rPr>
                          <m:t>rr</m:t>
                        </m:r>
                      </m:sub>
                    </m:sSub>
                    <m:r>
                      <a:rPr lang="zh-TW" altLang="en-US" sz="1600">
                        <a:latin typeface="Cambria Math"/>
                      </a:rPr>
                      <m:t>→∞</m:t>
                    </m:r>
                  </m:oMath>
                </a14:m>
                <a:r>
                  <a:rPr lang="en-US" altLang="zh-TW" sz="1600" dirty="0">
                    <a:latin typeface="Cambria Math" pitchFamily="18" charset="0"/>
                    <a:ea typeface="Cambria Math" pitchFamily="18" charset="0"/>
                  </a:rPr>
                  <a:t> when </a:t>
                </a:r>
                <a14:m>
                  <m:oMath xmlns:m="http://schemas.openxmlformats.org/officeDocument/2006/math">
                    <m:r>
                      <a:rPr lang="zh-TW" altLang="en-US" sz="1600" i="1">
                        <a:latin typeface="Cambria Math"/>
                      </a:rPr>
                      <m:t>𝛥</m:t>
                    </m:r>
                    <m:r>
                      <a:rPr lang="en-US" altLang="zh-TW" sz="1600" i="1">
                        <a:latin typeface="Cambria Math"/>
                      </a:rPr>
                      <m:t>→0</m:t>
                    </m:r>
                  </m:oMath>
                </a14:m>
                <a:r>
                  <a:rPr lang="zh-TW" altLang="en-US" sz="1600" dirty="0">
                    <a:latin typeface="Cambria Math" pitchFamily="18" charset="0"/>
                    <a:ea typeface="Cambria Math" pitchFamily="18" charset="0"/>
                  </a:rPr>
                  <a:t> </a:t>
                </a:r>
                <a:r>
                  <a:rPr lang="en-US" altLang="zh-TW" sz="1600" dirty="0">
                    <a:latin typeface="Cambria Math" pitchFamily="18" charset="0"/>
                    <a:ea typeface="Cambria Math" pitchFamily="18" charset="0"/>
                  </a:rPr>
                  <a:t>gives </a:t>
                </a:r>
                <a14:m>
                  <m:oMath xmlns:m="http://schemas.openxmlformats.org/officeDocument/2006/math">
                    <m:sSub>
                      <m:sSubPr>
                        <m:ctrlPr>
                          <a:rPr lang="zh-TW" altLang="en-US" sz="1600" i="1">
                            <a:latin typeface="Cambria Math"/>
                          </a:rPr>
                        </m:ctrlPr>
                      </m:sSubPr>
                      <m:e>
                        <m:r>
                          <a:rPr lang="zh-TW" altLang="en-US" sz="1600" i="1">
                            <a:latin typeface="Cambria Math"/>
                          </a:rPr>
                          <m:t>𝑟</m:t>
                        </m:r>
                      </m:e>
                      <m:sub>
                        <m:r>
                          <a:rPr lang="zh-TW" altLang="en-US" sz="1600" i="1">
                            <a:latin typeface="Cambria Math"/>
                          </a:rPr>
                          <m:t>𝐻</m:t>
                        </m:r>
                      </m:sub>
                    </m:sSub>
                    <m:r>
                      <a:rPr lang="zh-TW" altLang="en-US" sz="1600">
                        <a:latin typeface="Cambria Math"/>
                      </a:rPr>
                      <m:t>=</m:t>
                    </m:r>
                    <m:d>
                      <m:dPr>
                        <m:ctrlPr>
                          <a:rPr lang="zh-TW" altLang="en-US" sz="1600" i="1">
                            <a:latin typeface="Cambria Math"/>
                          </a:rPr>
                        </m:ctrlPr>
                      </m:dPr>
                      <m:e>
                        <m:r>
                          <a:rPr lang="zh-TW" altLang="en-US" sz="1600">
                            <a:latin typeface="Cambria Math"/>
                          </a:rPr>
                          <m:t>1+</m:t>
                        </m:r>
                        <m:rad>
                          <m:radPr>
                            <m:degHide m:val="on"/>
                            <m:ctrlPr>
                              <a:rPr lang="zh-TW" altLang="en-US" sz="1600" i="1">
                                <a:latin typeface="Cambria Math"/>
                              </a:rPr>
                            </m:ctrlPr>
                          </m:radPr>
                          <m:deg/>
                          <m:e>
                            <m:r>
                              <a:rPr lang="zh-TW" altLang="en-US" sz="1600">
                                <a:latin typeface="Cambria Math"/>
                              </a:rPr>
                              <m:t>1−</m:t>
                            </m:r>
                            <m:sSup>
                              <m:sSupPr>
                                <m:ctrlPr>
                                  <a:rPr lang="zh-TW" altLang="en-US" sz="1600" i="1">
                                    <a:latin typeface="Cambria Math"/>
                                  </a:rPr>
                                </m:ctrlPr>
                              </m:sSupPr>
                              <m:e>
                                <m:r>
                                  <a:rPr lang="zh-TW" altLang="en-US" sz="1600" i="1">
                                    <a:latin typeface="Cambria Math"/>
                                  </a:rPr>
                                  <m:t>𝑗</m:t>
                                </m:r>
                              </m:e>
                              <m:sup>
                                <m:r>
                                  <a:rPr lang="zh-TW" altLang="en-US" sz="1600">
                                    <a:latin typeface="Cambria Math"/>
                                  </a:rPr>
                                  <m:t>2</m:t>
                                </m:r>
                              </m:sup>
                            </m:sSup>
                          </m:e>
                        </m:rad>
                      </m:e>
                    </m:d>
                    <m:r>
                      <a:rPr lang="zh-TW" altLang="en-US" sz="1600">
                        <a:latin typeface="Cambria Math"/>
                      </a:rPr>
                      <m:t>⁢</m:t>
                    </m:r>
                    <m:sSub>
                      <m:sSubPr>
                        <m:ctrlPr>
                          <a:rPr lang="zh-TW" altLang="en-US" sz="1600" i="1">
                            <a:latin typeface="Cambria Math"/>
                          </a:rPr>
                        </m:ctrlPr>
                      </m:sSubPr>
                      <m:e>
                        <m:r>
                          <a:rPr lang="zh-TW" altLang="en-US" sz="1600" i="1">
                            <a:latin typeface="Cambria Math"/>
                          </a:rPr>
                          <m:t>𝑟</m:t>
                        </m:r>
                      </m:e>
                      <m:sub>
                        <m:r>
                          <a:rPr lang="zh-TW" altLang="en-US" sz="1600" i="1">
                            <a:latin typeface="Cambria Math"/>
                          </a:rPr>
                          <m:t>𝑔</m:t>
                        </m:r>
                      </m:sub>
                    </m:sSub>
                  </m:oMath>
                </a14:m>
                <a:r>
                  <a:rPr lang="zh-TW" altLang="en-US" sz="1600" dirty="0" smtClean="0"/>
                  <a:t> </a:t>
                </a:r>
                <a:r>
                  <a:rPr lang="en-US" altLang="zh-TW" sz="1600" dirty="0" smtClean="0"/>
                  <a:t>which is, in fact, the horizon.</a:t>
                </a:r>
                <a:endParaRPr lang="zh-TW" altLang="en-US" sz="1600" dirty="0"/>
              </a:p>
            </p:txBody>
          </p:sp>
        </mc:Choice>
        <mc:Fallback xmlns="">
          <p:sp>
            <p:nvSpPr>
              <p:cNvPr id="4" name="Rectangle 3"/>
              <p:cNvSpPr>
                <a:spLocks noRot="1" noChangeAspect="1" noMove="1" noResize="1" noEditPoints="1" noAdjustHandles="1" noChangeArrowheads="1" noChangeShapeType="1" noTextEdit="1"/>
              </p:cNvSpPr>
              <p:nvPr/>
            </p:nvSpPr>
            <p:spPr>
              <a:xfrm>
                <a:off x="205553" y="1027912"/>
                <a:ext cx="6829561" cy="460832"/>
              </a:xfrm>
              <a:prstGeom prst="rect">
                <a:avLst/>
              </a:prstGeom>
              <a:blipFill rotWithShape="1">
                <a:blip r:embed="rId3"/>
                <a:stretch>
                  <a:fillRect b="-5333"/>
                </a:stretch>
              </a:blipFill>
            </p:spPr>
            <p:txBody>
              <a:bodyPr/>
              <a:lstStyle/>
              <a:p>
                <a:r>
                  <a:rPr lang="zh-TW" altLang="en-US">
                    <a:noFill/>
                  </a:rPr>
                  <a:t> </a:t>
                </a:r>
              </a:p>
            </p:txBody>
          </p:sp>
        </mc:Fallback>
      </mc:AlternateContent>
      <p:pic>
        <p:nvPicPr>
          <p:cNvPr id="5" name="Picture 2" descr="G:\Desktop\Black Hole Astrophysics\Textbook circle\10 Ch7.5&amp;7.7\595px-Ergosphere.svg.png"/>
          <p:cNvPicPr>
            <a:picLocks noChangeAspect="1" noChangeArrowheads="1"/>
          </p:cNvPicPr>
          <p:nvPr/>
        </p:nvPicPr>
        <p:blipFill rotWithShape="1">
          <a:blip r:embed="rId4">
            <a:extLst>
              <a:ext uri="{28A0092B-C50C-407E-A947-70E740481C1C}">
                <a14:useLocalDpi xmlns:a14="http://schemas.microsoft.com/office/drawing/2010/main" val="0"/>
              </a:ext>
            </a:extLst>
          </a:blip>
          <a:srcRect b="20474"/>
          <a:stretch/>
        </p:blipFill>
        <p:spPr bwMode="auto">
          <a:xfrm>
            <a:off x="5730806" y="1607676"/>
            <a:ext cx="3267642" cy="262045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p:cNvSpPr txBox="1"/>
              <p:nvPr/>
            </p:nvSpPr>
            <p:spPr>
              <a:xfrm>
                <a:off x="312647" y="2056025"/>
                <a:ext cx="4393703"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So, what happens within </a:t>
                </a:r>
                <a14:m>
                  <m:oMath xmlns:m="http://schemas.openxmlformats.org/officeDocument/2006/math">
                    <m:sSub>
                      <m:sSubPr>
                        <m:ctrlPr>
                          <a:rPr lang="zh-TW" altLang="en-US" i="1">
                            <a:latin typeface="Cambria Math"/>
                          </a:rPr>
                        </m:ctrlPr>
                      </m:sSubPr>
                      <m:e>
                        <m:r>
                          <a:rPr lang="zh-TW" altLang="en-US" i="1">
                            <a:latin typeface="Cambria Math"/>
                          </a:rPr>
                          <m:t>𝑟</m:t>
                        </m:r>
                      </m:e>
                      <m:sub>
                        <m:r>
                          <a:rPr lang="zh-TW" altLang="en-US" i="1">
                            <a:latin typeface="Cambria Math"/>
                          </a:rPr>
                          <m:t>𝐸</m:t>
                        </m:r>
                      </m:sub>
                    </m:sSub>
                  </m:oMath>
                </a14:m>
                <a:r>
                  <a:rPr lang="zh-TW" altLang="en-US" dirty="0" smtClean="0">
                    <a:latin typeface="Cambria Math" pitchFamily="18" charset="0"/>
                    <a:ea typeface="Cambria Math" pitchFamily="18" charset="0"/>
                  </a:rPr>
                  <a:t> </a:t>
                </a:r>
                <a:r>
                  <a:rPr lang="en-US" altLang="zh-TW" dirty="0" smtClean="0">
                    <a:latin typeface="Cambria Math" pitchFamily="18" charset="0"/>
                    <a:ea typeface="Cambria Math" pitchFamily="18" charset="0"/>
                  </a:rPr>
                  <a:t>but outside </a:t>
                </a:r>
                <a14:m>
                  <m:oMath xmlns:m="http://schemas.openxmlformats.org/officeDocument/2006/math">
                    <m:sSub>
                      <m:sSubPr>
                        <m:ctrlPr>
                          <a:rPr lang="zh-TW" altLang="en-US" i="1">
                            <a:latin typeface="Cambria Math"/>
                          </a:rPr>
                        </m:ctrlPr>
                      </m:sSubPr>
                      <m:e>
                        <m:r>
                          <a:rPr lang="zh-TW" altLang="en-US" i="1">
                            <a:latin typeface="Cambria Math"/>
                          </a:rPr>
                          <m:t>𝑟</m:t>
                        </m:r>
                      </m:e>
                      <m:sub>
                        <m:r>
                          <a:rPr lang="zh-TW" altLang="en-US" i="1">
                            <a:latin typeface="Cambria Math"/>
                          </a:rPr>
                          <m:t>𝐻</m:t>
                        </m:r>
                      </m:sub>
                    </m:sSub>
                  </m:oMath>
                </a14:m>
                <a:r>
                  <a:rPr lang="en-US" altLang="zh-TW" dirty="0" smtClean="0">
                    <a:latin typeface="Cambria Math" pitchFamily="18" charset="0"/>
                    <a:ea typeface="Cambria Math" pitchFamily="18" charset="0"/>
                  </a:rPr>
                  <a:t>?</a:t>
                </a:r>
                <a:endParaRPr lang="zh-TW" altLang="en-US" dirty="0" smtClean="0">
                  <a:latin typeface="Cambria Math" pitchFamily="18" charset="0"/>
                  <a:ea typeface="Cambria Math"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12647" y="2056025"/>
                <a:ext cx="4393703" cy="369332"/>
              </a:xfrm>
              <a:prstGeom prst="rect">
                <a:avLst/>
              </a:prstGeom>
              <a:blipFill rotWithShape="1">
                <a:blip r:embed="rId5"/>
                <a:stretch>
                  <a:fillRect l="-1110" t="-9836" r="-277" b="-22951"/>
                </a:stretch>
              </a:blipFill>
            </p:spPr>
            <p:txBody>
              <a:bodyPr/>
              <a:lstStyle/>
              <a:p>
                <a:r>
                  <a:rPr lang="zh-TW" altLang="en-US">
                    <a:noFill/>
                  </a:rPr>
                  <a:t> </a:t>
                </a:r>
              </a:p>
            </p:txBody>
          </p:sp>
        </mc:Fallback>
      </mc:AlternateContent>
      <p:sp>
        <p:nvSpPr>
          <p:cNvPr id="8" name="TextBox 7"/>
          <p:cNvSpPr txBox="1"/>
          <p:nvPr/>
        </p:nvSpPr>
        <p:spPr>
          <a:xfrm>
            <a:off x="312645" y="2453504"/>
            <a:ext cx="1874359"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From the metric, </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10" name="TextBox 9"/>
              <p:cNvSpPr txBox="1"/>
              <p:nvPr/>
            </p:nvSpPr>
            <p:spPr>
              <a:xfrm>
                <a:off x="312647" y="4659182"/>
                <a:ext cx="7024423" cy="369332"/>
              </a:xfrm>
              <a:prstGeom prst="rect">
                <a:avLst/>
              </a:prstGeom>
              <a:noFill/>
            </p:spPr>
            <p:txBody>
              <a:bodyPr wrap="none" rtlCol="0">
                <a:spAutoFit/>
              </a:bodyPr>
              <a:lstStyle/>
              <a:p>
                <a:r>
                  <a:rPr lang="en-US" altLang="zh-TW" dirty="0" smtClean="0"/>
                  <a:t>Both </a:t>
                </a:r>
                <a14:m>
                  <m:oMath xmlns:m="http://schemas.openxmlformats.org/officeDocument/2006/math">
                    <m:sSub>
                      <m:sSubPr>
                        <m:ctrlPr>
                          <a:rPr lang="zh-TW" altLang="en-US" i="1">
                            <a:latin typeface="Cambria Math"/>
                          </a:rPr>
                        </m:ctrlPr>
                      </m:sSubPr>
                      <m:e>
                        <m:r>
                          <a:rPr lang="zh-TW" altLang="en-US" i="1">
                            <a:latin typeface="Cambria Math"/>
                          </a:rPr>
                          <m:t>𝑔</m:t>
                        </m:r>
                      </m:e>
                      <m:sub>
                        <m:r>
                          <m:rPr>
                            <m:sty m:val="p"/>
                          </m:rPr>
                          <a:rPr lang="zh-TW" altLang="en-US">
                            <a:latin typeface="Cambria Math"/>
                          </a:rPr>
                          <m:t>tt</m:t>
                        </m:r>
                      </m:sub>
                    </m:sSub>
                  </m:oMath>
                </a14:m>
                <a:r>
                  <a:rPr lang="zh-TW" altLang="en-US" dirty="0" smtClean="0">
                    <a:latin typeface="Cambria Math" pitchFamily="18" charset="0"/>
                    <a:ea typeface="Cambria Math" pitchFamily="18" charset="0"/>
                  </a:rPr>
                  <a:t> </a:t>
                </a:r>
                <a:r>
                  <a:rPr lang="en-US" altLang="zh-TW" dirty="0" smtClean="0">
                    <a:latin typeface="Cambria Math" pitchFamily="18" charset="0"/>
                    <a:ea typeface="Cambria Math" pitchFamily="18" charset="0"/>
                  </a:rPr>
                  <a:t>and </a:t>
                </a:r>
                <a14:m>
                  <m:oMath xmlns:m="http://schemas.openxmlformats.org/officeDocument/2006/math">
                    <m:sSub>
                      <m:sSubPr>
                        <m:ctrlPr>
                          <a:rPr lang="zh-TW" altLang="en-US" i="1">
                            <a:latin typeface="Cambria Math"/>
                          </a:rPr>
                        </m:ctrlPr>
                      </m:sSubPr>
                      <m:e>
                        <m:r>
                          <a:rPr lang="zh-TW" altLang="en-US" i="1">
                            <a:latin typeface="Cambria Math"/>
                          </a:rPr>
                          <m:t>𝑔</m:t>
                        </m:r>
                      </m:e>
                      <m:sub>
                        <m:r>
                          <m:rPr>
                            <m:sty m:val="p"/>
                          </m:rPr>
                          <a:rPr lang="en-US" altLang="zh-TW" b="0" i="0" smtClean="0">
                            <a:latin typeface="Cambria Math"/>
                          </a:rPr>
                          <m:t>rr</m:t>
                        </m:r>
                      </m:sub>
                    </m:sSub>
                    <m:r>
                      <a:rPr lang="zh-TW" altLang="en-US" i="1">
                        <a:latin typeface="Cambria Math"/>
                      </a:rPr>
                      <m:t> </m:t>
                    </m:r>
                  </m:oMath>
                </a14:m>
                <a:r>
                  <a:rPr lang="en-US" altLang="zh-TW" dirty="0" smtClean="0">
                    <a:latin typeface="Cambria Math" pitchFamily="18" charset="0"/>
                    <a:ea typeface="Cambria Math" pitchFamily="18" charset="0"/>
                  </a:rPr>
                  <a:t>are positive! How will particles behave in this region?</a:t>
                </a:r>
                <a:endParaRPr lang="zh-TW" altLang="en-US" dirty="0" smtClean="0">
                  <a:latin typeface="Cambria Math" pitchFamily="18" charset="0"/>
                  <a:ea typeface="Cambria Math"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12647" y="4659182"/>
                <a:ext cx="7024423" cy="369332"/>
              </a:xfrm>
              <a:prstGeom prst="rect">
                <a:avLst/>
              </a:prstGeom>
              <a:blipFill rotWithShape="1">
                <a:blip r:embed="rId6"/>
                <a:stretch>
                  <a:fillRect l="-694" t="-11475" b="-2459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12643" y="5206315"/>
                <a:ext cx="8518317" cy="1502206"/>
              </a:xfrm>
              <a:prstGeom prst="rect">
                <a:avLst/>
              </a:prstGeom>
              <a:noFill/>
            </p:spPr>
            <p:txBody>
              <a:bodyPr wrap="square" rtlCol="0">
                <a:spAutoFit/>
              </a:bodyPr>
              <a:lstStyle/>
              <a:p>
                <a:r>
                  <a:rPr lang="en-US" altLang="zh-TW" dirty="0" smtClean="0"/>
                  <a:t>Since particles follow </a:t>
                </a:r>
                <a:r>
                  <a:rPr lang="en-US" altLang="zh-TW" dirty="0" err="1" smtClean="0"/>
                  <a:t>timelike</a:t>
                </a:r>
                <a:r>
                  <a:rPr lang="en-US" altLang="zh-TW" dirty="0" smtClean="0"/>
                  <a:t> geodesics, </a:t>
                </a:r>
                <a14:m>
                  <m:oMath xmlns:m="http://schemas.openxmlformats.org/officeDocument/2006/math">
                    <m:sSup>
                      <m:sSupPr>
                        <m:ctrlPr>
                          <a:rPr lang="zh-TW" altLang="en-US" i="1">
                            <a:latin typeface="Cambria Math"/>
                          </a:rPr>
                        </m:ctrlPr>
                      </m:sSupPr>
                      <m:e>
                        <m:r>
                          <m:rPr>
                            <m:sty m:val="p"/>
                          </m:rPr>
                          <a:rPr lang="zh-TW" altLang="en-US">
                            <a:latin typeface="Cambria Math"/>
                          </a:rPr>
                          <m:t>ds</m:t>
                        </m:r>
                      </m:e>
                      <m:sup>
                        <m:r>
                          <a:rPr lang="zh-TW" altLang="en-US">
                            <a:latin typeface="Cambria Math"/>
                          </a:rPr>
                          <m:t>2</m:t>
                        </m:r>
                      </m:sup>
                    </m:sSup>
                    <m:r>
                      <a:rPr lang="zh-TW" altLang="en-US">
                        <a:latin typeface="Cambria Math"/>
                      </a:rPr>
                      <m:t>&lt;0</m:t>
                    </m:r>
                  </m:oMath>
                </a14:m>
                <a:r>
                  <a:rPr lang="en-US" altLang="zh-TW" dirty="0" smtClean="0"/>
                  <a:t>, this means that we must have the </a:t>
                </a:r>
                <a14:m>
                  <m:oMath xmlns:m="http://schemas.openxmlformats.org/officeDocument/2006/math">
                    <m:sSub>
                      <m:sSubPr>
                        <m:ctrlPr>
                          <a:rPr lang="zh-TW" altLang="en-US" i="1">
                            <a:latin typeface="Cambria Math"/>
                          </a:rPr>
                        </m:ctrlPr>
                      </m:sSubPr>
                      <m:e>
                        <m:r>
                          <a:rPr lang="zh-TW" altLang="en-US" i="1">
                            <a:latin typeface="Cambria Math"/>
                          </a:rPr>
                          <m:t>𝑔</m:t>
                        </m:r>
                      </m:e>
                      <m:sub>
                        <m:r>
                          <m:rPr>
                            <m:sty m:val="p"/>
                          </m:rPr>
                          <a:rPr lang="zh-TW" altLang="en-US">
                            <a:latin typeface="Cambria Math"/>
                          </a:rPr>
                          <m:t>tϕ</m:t>
                        </m:r>
                      </m:sub>
                    </m:sSub>
                  </m:oMath>
                </a14:m>
                <a:r>
                  <a:rPr lang="zh-TW" altLang="en-US" dirty="0" smtClean="0"/>
                  <a:t> </a:t>
                </a:r>
                <a:r>
                  <a:rPr lang="en-US" altLang="zh-TW" dirty="0" smtClean="0"/>
                  <a:t>term to be positive. This forces </a:t>
                </a:r>
                <a14:m>
                  <m:oMath xmlns:m="http://schemas.openxmlformats.org/officeDocument/2006/math">
                    <m:r>
                      <m:rPr>
                        <m:sty m:val="p"/>
                      </m:rPr>
                      <a:rPr lang="zh-TW" altLang="en-US">
                        <a:latin typeface="Cambria Math"/>
                      </a:rPr>
                      <m:t>dϕ</m:t>
                    </m:r>
                  </m:oMath>
                </a14:m>
                <a:r>
                  <a:rPr lang="zh-TW" altLang="en-US" dirty="0" smtClean="0"/>
                  <a:t> </a:t>
                </a:r>
                <a:r>
                  <a:rPr lang="en-US" altLang="zh-TW" dirty="0" smtClean="0"/>
                  <a:t>to be non-zero!</a:t>
                </a:r>
              </a:p>
              <a:p>
                <a:endParaRPr lang="en-US" altLang="zh-TW" dirty="0" smtClean="0"/>
              </a:p>
              <a:p>
                <a:r>
                  <a:rPr lang="en-US" altLang="zh-TW" dirty="0" smtClean="0"/>
                  <a:t>i.e. </a:t>
                </a:r>
                <a:r>
                  <a:rPr lang="en-US" altLang="zh-TW" i="1" u="sng" dirty="0" smtClean="0"/>
                  <a:t>In this region, called the “</a:t>
                </a:r>
                <a:r>
                  <a:rPr lang="en-US" altLang="zh-TW" i="1" u="sng" dirty="0" err="1"/>
                  <a:t>E</a:t>
                </a:r>
                <a:r>
                  <a:rPr lang="en-US" altLang="zh-TW" i="1" u="sng" dirty="0" err="1" smtClean="0"/>
                  <a:t>rgosphere</a:t>
                </a:r>
                <a:r>
                  <a:rPr lang="en-US" altLang="zh-TW" i="1" u="sng" dirty="0" smtClean="0"/>
                  <a:t>”, everything must rotate in the same direction (how to prove?) as the black hole!</a:t>
                </a:r>
                <a:r>
                  <a:rPr lang="en-US" altLang="zh-TW" dirty="0" smtClean="0"/>
                  <a:t> </a:t>
                </a:r>
              </a:p>
            </p:txBody>
          </p:sp>
        </mc:Choice>
        <mc:Fallback xmlns="">
          <p:sp>
            <p:nvSpPr>
              <p:cNvPr id="11" name="TextBox 10"/>
              <p:cNvSpPr txBox="1">
                <a:spLocks noRot="1" noChangeAspect="1" noMove="1" noResize="1" noEditPoints="1" noAdjustHandles="1" noChangeArrowheads="1" noChangeShapeType="1" noTextEdit="1"/>
              </p:cNvSpPr>
              <p:nvPr/>
            </p:nvSpPr>
            <p:spPr>
              <a:xfrm>
                <a:off x="312643" y="5206315"/>
                <a:ext cx="8518317" cy="1502206"/>
              </a:xfrm>
              <a:prstGeom prst="rect">
                <a:avLst/>
              </a:prstGeom>
              <a:blipFill rotWithShape="1">
                <a:blip r:embed="rId7"/>
                <a:stretch>
                  <a:fillRect l="-572" t="-1626" b="-569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17838" y="2832783"/>
                <a:ext cx="4679092" cy="17858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zh-TW" altLang="en-US" sz="1400" i="1">
                              <a:latin typeface="Cambria Math"/>
                            </a:rPr>
                          </m:ctrlPr>
                        </m:sSubPr>
                        <m:e>
                          <m:d>
                            <m:dPr>
                              <m:ctrlPr>
                                <a:rPr lang="zh-TW" altLang="en-US" sz="1400" i="1">
                                  <a:latin typeface="Cambria Math"/>
                                </a:rPr>
                              </m:ctrlPr>
                            </m:dPr>
                            <m:e>
                              <m:sSubSup>
                                <m:sSubSupPr>
                                  <m:ctrlPr>
                                    <a:rPr lang="zh-TW" altLang="en-US" sz="1400" i="1">
                                      <a:latin typeface="Cambria Math"/>
                                    </a:rPr>
                                  </m:ctrlPr>
                                </m:sSubSupPr>
                                <m:e>
                                  <m:r>
                                    <a:rPr lang="zh-TW" altLang="en-US" sz="1400" i="1">
                                      <a:latin typeface="Cambria Math"/>
                                    </a:rPr>
                                    <m:t>𝑔</m:t>
                                  </m:r>
                                </m:e>
                                <m:sub>
                                  <m:r>
                                    <m:rPr>
                                      <m:sty m:val="p"/>
                                    </m:rPr>
                                    <a:rPr lang="zh-TW" altLang="en-US" sz="1400">
                                      <a:latin typeface="Cambria Math"/>
                                    </a:rPr>
                                    <m:t>BL</m:t>
                                  </m:r>
                                </m:sub>
                                <m:sup>
                                  <m:r>
                                    <m:rPr>
                                      <m:sty m:val="p"/>
                                    </m:rPr>
                                    <a:rPr lang="zh-TW" altLang="en-US" sz="1400">
                                      <a:latin typeface="Cambria Math"/>
                                    </a:rPr>
                                    <m:t>KER</m:t>
                                  </m:r>
                                </m:sup>
                              </m:sSubSup>
                            </m:e>
                          </m:d>
                        </m:e>
                        <m:sub>
                          <m:r>
                            <m:rPr>
                              <m:sty m:val="p"/>
                            </m:rPr>
                            <a:rPr lang="zh-TW" altLang="en-US" sz="1400">
                              <a:latin typeface="Cambria Math"/>
                            </a:rPr>
                            <m:t>αβ</m:t>
                          </m:r>
                        </m:sub>
                      </m:sSub>
                      <m:r>
                        <a:rPr lang="zh-TW" altLang="en-US" sz="1400">
                          <a:latin typeface="Cambria Math"/>
                        </a:rPr>
                        <m:t>=</m:t>
                      </m:r>
                      <m:d>
                        <m:dPr>
                          <m:ctrlPr>
                            <a:rPr lang="zh-TW" altLang="en-US" sz="1400" i="1">
                              <a:latin typeface="Cambria Math"/>
                            </a:rPr>
                          </m:ctrlPr>
                        </m:dPr>
                        <m:e>
                          <m:m>
                            <m:mPr>
                              <m:mcs>
                                <m:mc>
                                  <m:mcPr>
                                    <m:count m:val="4"/>
                                    <m:mcJc m:val="center"/>
                                  </m:mcPr>
                                </m:mc>
                              </m:mcs>
                              <m:ctrlPr>
                                <a:rPr lang="zh-TW" altLang="en-US" sz="1400" i="1">
                                  <a:latin typeface="Cambria Math"/>
                                </a:rPr>
                              </m:ctrlPr>
                            </m:mPr>
                            <m:mr>
                              <m:e>
                                <m:r>
                                  <a:rPr lang="zh-TW" altLang="en-US" sz="1400">
                                    <a:latin typeface="Cambria Math"/>
                                  </a:rPr>
                                  <m:t>−</m:t>
                                </m:r>
                                <m:d>
                                  <m:dPr>
                                    <m:ctrlPr>
                                      <a:rPr lang="zh-TW" altLang="en-US" sz="1400" i="1">
                                        <a:latin typeface="Cambria Math"/>
                                      </a:rPr>
                                    </m:ctrlPr>
                                  </m:dPr>
                                  <m:e>
                                    <m:r>
                                      <a:rPr lang="zh-TW" altLang="en-US" sz="1400">
                                        <a:latin typeface="Cambria Math"/>
                                      </a:rPr>
                                      <m:t>1−</m:t>
                                    </m:r>
                                    <m:f>
                                      <m:fPr>
                                        <m:ctrlPr>
                                          <a:rPr lang="zh-TW" altLang="en-US" sz="1400" i="1">
                                            <a:latin typeface="Cambria Math"/>
                                          </a:rPr>
                                        </m:ctrlPr>
                                      </m:fPr>
                                      <m:num>
                                        <m:r>
                                          <a:rPr lang="zh-TW" altLang="en-US" sz="1400">
                                            <a:latin typeface="Cambria Math"/>
                                          </a:rPr>
                                          <m:t>2⁢</m:t>
                                        </m:r>
                                        <m:sSub>
                                          <m:sSubPr>
                                            <m:ctrlPr>
                                              <a:rPr lang="zh-TW" altLang="en-US" sz="1400" i="1">
                                                <a:latin typeface="Cambria Math"/>
                                              </a:rPr>
                                            </m:ctrlPr>
                                          </m:sSubPr>
                                          <m:e>
                                            <m:r>
                                              <a:rPr lang="zh-TW" altLang="en-US" sz="1400" i="1">
                                                <a:latin typeface="Cambria Math"/>
                                              </a:rPr>
                                              <m:t>𝑟</m:t>
                                            </m:r>
                                          </m:e>
                                          <m:sub>
                                            <m:r>
                                              <a:rPr lang="zh-TW" altLang="en-US" sz="1400" i="1">
                                                <a:latin typeface="Cambria Math"/>
                                              </a:rPr>
                                              <m:t>𝑔</m:t>
                                            </m:r>
                                          </m:sub>
                                        </m:sSub>
                                        <m:r>
                                          <a:rPr lang="zh-TW" altLang="en-US" sz="1400">
                                            <a:latin typeface="Cambria Math"/>
                                          </a:rPr>
                                          <m:t>⁢</m:t>
                                        </m:r>
                                        <m:r>
                                          <a:rPr lang="zh-TW" altLang="en-US" sz="1400" i="1">
                                            <a:latin typeface="Cambria Math"/>
                                          </a:rPr>
                                          <m:t>𝑟</m:t>
                                        </m:r>
                                      </m:num>
                                      <m:den>
                                        <m:sSup>
                                          <m:sSupPr>
                                            <m:ctrlPr>
                                              <a:rPr lang="zh-TW" altLang="en-US" sz="1400" i="1">
                                                <a:latin typeface="Cambria Math"/>
                                              </a:rPr>
                                            </m:ctrlPr>
                                          </m:sSupPr>
                                          <m:e>
                                            <m:r>
                                              <a:rPr lang="zh-TW" altLang="en-US" sz="1400" i="1">
                                                <a:latin typeface="Cambria Math"/>
                                              </a:rPr>
                                              <m:t>𝜌</m:t>
                                            </m:r>
                                          </m:e>
                                          <m:sup>
                                            <m:r>
                                              <a:rPr lang="zh-TW" altLang="en-US" sz="1400">
                                                <a:latin typeface="Cambria Math"/>
                                              </a:rPr>
                                              <m:t>2</m:t>
                                            </m:r>
                                          </m:sup>
                                        </m:sSup>
                                      </m:den>
                                    </m:f>
                                  </m:e>
                                </m:d>
                                <m:r>
                                  <a:rPr lang="zh-TW" altLang="en-US" sz="1400">
                                    <a:latin typeface="Cambria Math"/>
                                  </a:rPr>
                                  <m:t>⁢</m:t>
                                </m:r>
                                <m:sSup>
                                  <m:sSupPr>
                                    <m:ctrlPr>
                                      <a:rPr lang="zh-TW" altLang="en-US" sz="1400" i="1">
                                        <a:latin typeface="Cambria Math"/>
                                      </a:rPr>
                                    </m:ctrlPr>
                                  </m:sSupPr>
                                  <m:e>
                                    <m:r>
                                      <a:rPr lang="zh-TW" altLang="en-US" sz="1400" i="1">
                                        <a:latin typeface="Cambria Math"/>
                                      </a:rPr>
                                      <m:t>𝑐</m:t>
                                    </m:r>
                                  </m:e>
                                  <m:sup>
                                    <m:r>
                                      <a:rPr lang="zh-TW" altLang="en-US" sz="1400">
                                        <a:latin typeface="Cambria Math"/>
                                      </a:rPr>
                                      <m:t>2</m:t>
                                    </m:r>
                                  </m:sup>
                                </m:sSup>
                              </m:e>
                              <m:e>
                                <m:r>
                                  <a:rPr lang="zh-TW" altLang="en-US" sz="1400">
                                    <a:latin typeface="Cambria Math"/>
                                  </a:rPr>
                                  <m:t>0</m:t>
                                </m:r>
                              </m:e>
                              <m:e>
                                <m:r>
                                  <a:rPr lang="zh-TW" altLang="en-US" sz="1400">
                                    <a:latin typeface="Cambria Math"/>
                                  </a:rPr>
                                  <m:t>0</m:t>
                                </m:r>
                              </m:e>
                              <m:e>
                                <m:r>
                                  <a:rPr lang="zh-TW" altLang="en-US" sz="1400">
                                    <a:latin typeface="Cambria Math"/>
                                  </a:rPr>
                                  <m:t>−</m:t>
                                </m:r>
                                <m:f>
                                  <m:fPr>
                                    <m:ctrlPr>
                                      <a:rPr lang="zh-TW" altLang="en-US" sz="1400" i="1">
                                        <a:latin typeface="Cambria Math"/>
                                      </a:rPr>
                                    </m:ctrlPr>
                                  </m:fPr>
                                  <m:num>
                                    <m:sSup>
                                      <m:sSupPr>
                                        <m:ctrlPr>
                                          <a:rPr lang="zh-TW" altLang="en-US" sz="1400" i="1">
                                            <a:latin typeface="Cambria Math"/>
                                          </a:rPr>
                                        </m:ctrlPr>
                                      </m:sSupPr>
                                      <m:e>
                                        <m:r>
                                          <m:rPr>
                                            <m:sty m:val="p"/>
                                          </m:rPr>
                                          <a:rPr lang="zh-TW" altLang="en-US" sz="1400">
                                            <a:latin typeface="Cambria Math"/>
                                          </a:rPr>
                                          <m:t>ωΣ</m:t>
                                        </m:r>
                                      </m:e>
                                      <m:sup>
                                        <m:r>
                                          <a:rPr lang="zh-TW" altLang="en-US" sz="1400">
                                            <a:latin typeface="Cambria Math"/>
                                          </a:rPr>
                                          <m:t>2</m:t>
                                        </m:r>
                                      </m:sup>
                                    </m:sSup>
                                    <m:r>
                                      <a:rPr lang="zh-TW" altLang="en-US" sz="1400">
                                        <a:latin typeface="Cambria Math"/>
                                      </a:rPr>
                                      <m:t>⁢</m:t>
                                    </m:r>
                                    <m:sSup>
                                      <m:sSupPr>
                                        <m:ctrlPr>
                                          <a:rPr lang="zh-TW" altLang="en-US" sz="1400" i="1">
                                            <a:latin typeface="Cambria Math"/>
                                          </a:rPr>
                                        </m:ctrlPr>
                                      </m:sSupPr>
                                      <m:e>
                                        <m:r>
                                          <m:rPr>
                                            <m:sty m:val="p"/>
                                          </m:rPr>
                                          <a:rPr lang="zh-TW" altLang="en-US" sz="1400">
                                            <a:latin typeface="Cambria Math"/>
                                          </a:rPr>
                                          <m:t>sin</m:t>
                                        </m:r>
                                      </m:e>
                                      <m:sup>
                                        <m:r>
                                          <a:rPr lang="zh-TW" altLang="en-US" sz="1400">
                                            <a:latin typeface="Cambria Math"/>
                                          </a:rPr>
                                          <m:t>2</m:t>
                                        </m:r>
                                      </m:sup>
                                    </m:sSup>
                                    <m:r>
                                      <a:rPr lang="zh-TW" altLang="en-US" sz="1400">
                                        <a:latin typeface="Cambria Math"/>
                                      </a:rPr>
                                      <m:t>⁢</m:t>
                                    </m:r>
                                    <m:r>
                                      <a:rPr lang="zh-TW" altLang="en-US" sz="1400" i="1">
                                        <a:latin typeface="Cambria Math"/>
                                      </a:rPr>
                                      <m:t>𝜃</m:t>
                                    </m:r>
                                  </m:num>
                                  <m:den>
                                    <m:sSup>
                                      <m:sSupPr>
                                        <m:ctrlPr>
                                          <a:rPr lang="zh-TW" altLang="en-US" sz="1400" i="1">
                                            <a:latin typeface="Cambria Math"/>
                                          </a:rPr>
                                        </m:ctrlPr>
                                      </m:sSupPr>
                                      <m:e>
                                        <m:r>
                                          <a:rPr lang="zh-TW" altLang="en-US" sz="1400" i="1">
                                            <a:latin typeface="Cambria Math"/>
                                          </a:rPr>
                                          <m:t>𝜌</m:t>
                                        </m:r>
                                      </m:e>
                                      <m:sup>
                                        <m:r>
                                          <a:rPr lang="zh-TW" altLang="en-US" sz="1400">
                                            <a:latin typeface="Cambria Math"/>
                                          </a:rPr>
                                          <m:t>2</m:t>
                                        </m:r>
                                      </m:sup>
                                    </m:sSup>
                                  </m:den>
                                </m:f>
                              </m:e>
                            </m:mr>
                            <m:mr>
                              <m:e>
                                <m:r>
                                  <a:rPr lang="zh-TW" altLang="en-US" sz="1400">
                                    <a:latin typeface="Cambria Math"/>
                                  </a:rPr>
                                  <m:t>0</m:t>
                                </m:r>
                              </m:e>
                              <m:e>
                                <m:f>
                                  <m:fPr>
                                    <m:ctrlPr>
                                      <a:rPr lang="zh-TW" altLang="en-US" sz="1400" i="1">
                                        <a:latin typeface="Cambria Math"/>
                                      </a:rPr>
                                    </m:ctrlPr>
                                  </m:fPr>
                                  <m:num>
                                    <m:sSup>
                                      <m:sSupPr>
                                        <m:ctrlPr>
                                          <a:rPr lang="zh-TW" altLang="en-US" sz="1400" i="1">
                                            <a:latin typeface="Cambria Math"/>
                                          </a:rPr>
                                        </m:ctrlPr>
                                      </m:sSupPr>
                                      <m:e>
                                        <m:r>
                                          <a:rPr lang="zh-TW" altLang="en-US" sz="1400" i="1">
                                            <a:latin typeface="Cambria Math"/>
                                          </a:rPr>
                                          <m:t>𝜌</m:t>
                                        </m:r>
                                      </m:e>
                                      <m:sup>
                                        <m:r>
                                          <a:rPr lang="zh-TW" altLang="en-US" sz="1400">
                                            <a:latin typeface="Cambria Math"/>
                                          </a:rPr>
                                          <m:t>2</m:t>
                                        </m:r>
                                      </m:sup>
                                    </m:sSup>
                                  </m:num>
                                  <m:den>
                                    <m:r>
                                      <a:rPr lang="zh-TW" altLang="en-US" sz="1400" i="1">
                                        <a:latin typeface="Cambria Math"/>
                                      </a:rPr>
                                      <m:t>𝛥</m:t>
                                    </m:r>
                                  </m:den>
                                </m:f>
                              </m:e>
                              <m:e>
                                <m:r>
                                  <a:rPr lang="zh-TW" altLang="en-US" sz="1400">
                                    <a:latin typeface="Cambria Math"/>
                                  </a:rPr>
                                  <m:t>0</m:t>
                                </m:r>
                              </m:e>
                              <m:e>
                                <m:r>
                                  <a:rPr lang="zh-TW" altLang="en-US" sz="1400">
                                    <a:latin typeface="Cambria Math"/>
                                  </a:rPr>
                                  <m:t>0</m:t>
                                </m:r>
                              </m:e>
                            </m:mr>
                            <m:mr>
                              <m:e>
                                <m:r>
                                  <a:rPr lang="zh-TW" altLang="en-US" sz="1400">
                                    <a:latin typeface="Cambria Math"/>
                                  </a:rPr>
                                  <m:t>0</m:t>
                                </m:r>
                              </m:e>
                              <m:e>
                                <m:r>
                                  <a:rPr lang="zh-TW" altLang="en-US" sz="1400">
                                    <a:latin typeface="Cambria Math"/>
                                  </a:rPr>
                                  <m:t>0</m:t>
                                </m:r>
                              </m:e>
                              <m:e>
                                <m:sSup>
                                  <m:sSupPr>
                                    <m:ctrlPr>
                                      <a:rPr lang="zh-TW" altLang="en-US" sz="1400" i="1">
                                        <a:latin typeface="Cambria Math"/>
                                      </a:rPr>
                                    </m:ctrlPr>
                                  </m:sSupPr>
                                  <m:e>
                                    <m:r>
                                      <a:rPr lang="zh-TW" altLang="en-US" sz="1400" i="1">
                                        <a:latin typeface="Cambria Math"/>
                                      </a:rPr>
                                      <m:t>𝜌</m:t>
                                    </m:r>
                                  </m:e>
                                  <m:sup>
                                    <m:r>
                                      <a:rPr lang="zh-TW" altLang="en-US" sz="1400">
                                        <a:latin typeface="Cambria Math"/>
                                      </a:rPr>
                                      <m:t>2</m:t>
                                    </m:r>
                                  </m:sup>
                                </m:sSup>
                              </m:e>
                              <m:e>
                                <m:r>
                                  <a:rPr lang="zh-TW" altLang="en-US" sz="1400">
                                    <a:latin typeface="Cambria Math"/>
                                  </a:rPr>
                                  <m:t>0</m:t>
                                </m:r>
                              </m:e>
                            </m:mr>
                            <m:mr>
                              <m:e>
                                <m:r>
                                  <a:rPr lang="zh-TW" altLang="en-US" sz="1400">
                                    <a:latin typeface="Cambria Math"/>
                                  </a:rPr>
                                  <m:t>−</m:t>
                                </m:r>
                                <m:f>
                                  <m:fPr>
                                    <m:ctrlPr>
                                      <a:rPr lang="zh-TW" altLang="en-US" sz="1400" i="1">
                                        <a:latin typeface="Cambria Math"/>
                                      </a:rPr>
                                    </m:ctrlPr>
                                  </m:fPr>
                                  <m:num>
                                    <m:sSup>
                                      <m:sSupPr>
                                        <m:ctrlPr>
                                          <a:rPr lang="zh-TW" altLang="en-US" sz="1400" i="1">
                                            <a:latin typeface="Cambria Math"/>
                                          </a:rPr>
                                        </m:ctrlPr>
                                      </m:sSupPr>
                                      <m:e>
                                        <m:r>
                                          <m:rPr>
                                            <m:sty m:val="p"/>
                                          </m:rPr>
                                          <a:rPr lang="zh-TW" altLang="en-US" sz="1400">
                                            <a:latin typeface="Cambria Math"/>
                                          </a:rPr>
                                          <m:t>ωΣ</m:t>
                                        </m:r>
                                      </m:e>
                                      <m:sup>
                                        <m:r>
                                          <a:rPr lang="zh-TW" altLang="en-US" sz="1400">
                                            <a:latin typeface="Cambria Math"/>
                                          </a:rPr>
                                          <m:t>2</m:t>
                                        </m:r>
                                      </m:sup>
                                    </m:sSup>
                                    <m:r>
                                      <a:rPr lang="zh-TW" altLang="en-US" sz="1400">
                                        <a:latin typeface="Cambria Math"/>
                                      </a:rPr>
                                      <m:t>⁢</m:t>
                                    </m:r>
                                    <m:sSup>
                                      <m:sSupPr>
                                        <m:ctrlPr>
                                          <a:rPr lang="zh-TW" altLang="en-US" sz="1400" i="1">
                                            <a:latin typeface="Cambria Math"/>
                                          </a:rPr>
                                        </m:ctrlPr>
                                      </m:sSupPr>
                                      <m:e>
                                        <m:r>
                                          <m:rPr>
                                            <m:sty m:val="p"/>
                                          </m:rPr>
                                          <a:rPr lang="zh-TW" altLang="en-US" sz="1400">
                                            <a:latin typeface="Cambria Math"/>
                                          </a:rPr>
                                          <m:t>sin</m:t>
                                        </m:r>
                                      </m:e>
                                      <m:sup>
                                        <m:r>
                                          <a:rPr lang="zh-TW" altLang="en-US" sz="1400">
                                            <a:latin typeface="Cambria Math"/>
                                          </a:rPr>
                                          <m:t>2</m:t>
                                        </m:r>
                                      </m:sup>
                                    </m:sSup>
                                    <m:r>
                                      <a:rPr lang="zh-TW" altLang="en-US" sz="1400">
                                        <a:latin typeface="Cambria Math"/>
                                      </a:rPr>
                                      <m:t>⁢</m:t>
                                    </m:r>
                                    <m:r>
                                      <a:rPr lang="zh-TW" altLang="en-US" sz="1400" i="1">
                                        <a:latin typeface="Cambria Math"/>
                                      </a:rPr>
                                      <m:t>𝜃</m:t>
                                    </m:r>
                                  </m:num>
                                  <m:den>
                                    <m:sSup>
                                      <m:sSupPr>
                                        <m:ctrlPr>
                                          <a:rPr lang="zh-TW" altLang="en-US" sz="1400" i="1">
                                            <a:latin typeface="Cambria Math"/>
                                          </a:rPr>
                                        </m:ctrlPr>
                                      </m:sSupPr>
                                      <m:e>
                                        <m:r>
                                          <a:rPr lang="zh-TW" altLang="en-US" sz="1400" i="1">
                                            <a:latin typeface="Cambria Math"/>
                                          </a:rPr>
                                          <m:t>𝜌</m:t>
                                        </m:r>
                                      </m:e>
                                      <m:sup>
                                        <m:r>
                                          <a:rPr lang="zh-TW" altLang="en-US" sz="1400">
                                            <a:latin typeface="Cambria Math"/>
                                          </a:rPr>
                                          <m:t>2</m:t>
                                        </m:r>
                                      </m:sup>
                                    </m:sSup>
                                  </m:den>
                                </m:f>
                              </m:e>
                              <m:e>
                                <m:r>
                                  <a:rPr lang="zh-TW" altLang="en-US" sz="1400">
                                    <a:latin typeface="Cambria Math"/>
                                  </a:rPr>
                                  <m:t>0</m:t>
                                </m:r>
                              </m:e>
                              <m:e>
                                <m:r>
                                  <a:rPr lang="zh-TW" altLang="en-US" sz="1400">
                                    <a:latin typeface="Cambria Math"/>
                                  </a:rPr>
                                  <m:t>0</m:t>
                                </m:r>
                              </m:e>
                              <m:e>
                                <m:f>
                                  <m:fPr>
                                    <m:ctrlPr>
                                      <a:rPr lang="zh-TW" altLang="en-US" sz="1400" i="1">
                                        <a:latin typeface="Cambria Math"/>
                                      </a:rPr>
                                    </m:ctrlPr>
                                  </m:fPr>
                                  <m:num>
                                    <m:sSup>
                                      <m:sSupPr>
                                        <m:ctrlPr>
                                          <a:rPr lang="zh-TW" altLang="en-US" sz="1400" i="1">
                                            <a:latin typeface="Cambria Math"/>
                                          </a:rPr>
                                        </m:ctrlPr>
                                      </m:sSupPr>
                                      <m:e>
                                        <m:r>
                                          <a:rPr lang="zh-TW" altLang="en-US" sz="1400" i="1">
                                            <a:latin typeface="Cambria Math"/>
                                          </a:rPr>
                                          <m:t>𝛴</m:t>
                                        </m:r>
                                      </m:e>
                                      <m:sup>
                                        <m:r>
                                          <a:rPr lang="zh-TW" altLang="en-US" sz="1400">
                                            <a:latin typeface="Cambria Math"/>
                                          </a:rPr>
                                          <m:t>2</m:t>
                                        </m:r>
                                      </m:sup>
                                    </m:sSup>
                                  </m:num>
                                  <m:den>
                                    <m:sSup>
                                      <m:sSupPr>
                                        <m:ctrlPr>
                                          <a:rPr lang="zh-TW" altLang="en-US" sz="1400" i="1">
                                            <a:latin typeface="Cambria Math"/>
                                          </a:rPr>
                                        </m:ctrlPr>
                                      </m:sSupPr>
                                      <m:e>
                                        <m:r>
                                          <a:rPr lang="zh-TW" altLang="en-US" sz="1400" i="1">
                                            <a:latin typeface="Cambria Math"/>
                                          </a:rPr>
                                          <m:t>𝜌</m:t>
                                        </m:r>
                                      </m:e>
                                      <m:sup>
                                        <m:r>
                                          <a:rPr lang="zh-TW" altLang="en-US" sz="1400">
                                            <a:latin typeface="Cambria Math"/>
                                          </a:rPr>
                                          <m:t>2</m:t>
                                        </m:r>
                                      </m:sup>
                                    </m:sSup>
                                  </m:den>
                                </m:f>
                                <m:r>
                                  <a:rPr lang="zh-TW" altLang="en-US" sz="1400">
                                    <a:latin typeface="Cambria Math"/>
                                  </a:rPr>
                                  <m:t>⁢</m:t>
                                </m:r>
                                <m:sSup>
                                  <m:sSupPr>
                                    <m:ctrlPr>
                                      <a:rPr lang="zh-TW" altLang="en-US" sz="1400" i="1">
                                        <a:latin typeface="Cambria Math"/>
                                      </a:rPr>
                                    </m:ctrlPr>
                                  </m:sSupPr>
                                  <m:e>
                                    <m:r>
                                      <m:rPr>
                                        <m:sty m:val="p"/>
                                      </m:rPr>
                                      <a:rPr lang="zh-TW" altLang="en-US" sz="1400">
                                        <a:latin typeface="Cambria Math"/>
                                      </a:rPr>
                                      <m:t>sin</m:t>
                                    </m:r>
                                  </m:e>
                                  <m:sup>
                                    <m:r>
                                      <a:rPr lang="zh-TW" altLang="en-US" sz="1400">
                                        <a:latin typeface="Cambria Math"/>
                                      </a:rPr>
                                      <m:t>2</m:t>
                                    </m:r>
                                  </m:sup>
                                </m:sSup>
                                <m:r>
                                  <a:rPr lang="zh-TW" altLang="en-US" sz="1400">
                                    <a:latin typeface="Cambria Math"/>
                                  </a:rPr>
                                  <m:t>⁢</m:t>
                                </m:r>
                                <m:r>
                                  <a:rPr lang="zh-TW" altLang="en-US" sz="1400" i="1">
                                    <a:latin typeface="Cambria Math"/>
                                  </a:rPr>
                                  <m:t>𝜃</m:t>
                                </m:r>
                              </m:e>
                            </m:mr>
                          </m:m>
                        </m:e>
                      </m:d>
                    </m:oMath>
                  </m:oMathPara>
                </a14:m>
                <a:endParaRPr lang="zh-TW" altLang="en-US" sz="1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617838" y="2832783"/>
                <a:ext cx="4679092" cy="1785874"/>
              </a:xfrm>
              <a:prstGeom prst="rect">
                <a:avLst/>
              </a:prstGeom>
              <a:blipFill rotWithShape="1">
                <a:blip r:embed="rId8"/>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5118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10" grpId="0"/>
      <p:bldP spid="11"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altLang="zh-TW" sz="4000" dirty="0" smtClean="0"/>
              <a:t>Coordinate systems for Kerr BH</a:t>
            </a:r>
            <a:endParaRPr lang="zh-TW" altLang="en-US" sz="4000" dirty="0"/>
          </a:p>
        </p:txBody>
      </p:sp>
      <p:sp>
        <p:nvSpPr>
          <p:cNvPr id="3" name="TextBox 2"/>
          <p:cNvSpPr txBox="1"/>
          <p:nvPr/>
        </p:nvSpPr>
        <p:spPr>
          <a:xfrm>
            <a:off x="379154" y="914017"/>
            <a:ext cx="3461525"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1. The moving body frame (MOV)</a:t>
            </a:r>
            <a:endParaRPr lang="zh-TW" altLang="en-US" dirty="0" smtClean="0">
              <a:latin typeface="Cambria Math" pitchFamily="18" charset="0"/>
              <a:ea typeface="Cambria Math" pitchFamily="18" charset="0"/>
            </a:endParaRPr>
          </a:p>
        </p:txBody>
      </p:sp>
      <p:sp>
        <p:nvSpPr>
          <p:cNvPr id="4" name="TextBox 3"/>
          <p:cNvSpPr txBox="1"/>
          <p:nvPr/>
        </p:nvSpPr>
        <p:spPr>
          <a:xfrm>
            <a:off x="333406" y="4075637"/>
            <a:ext cx="3476016"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2. Fixed local Lorentz frame (FIX)</a:t>
            </a:r>
            <a:endParaRPr lang="zh-TW" altLang="en-US" dirty="0" smtClean="0">
              <a:latin typeface="Cambria Math" pitchFamily="18" charset="0"/>
              <a:ea typeface="Cambria Math" pitchFamily="18" charset="0"/>
            </a:endParaRPr>
          </a:p>
        </p:txBody>
      </p:sp>
      <p:sp>
        <p:nvSpPr>
          <p:cNvPr id="5" name="TextBox 4"/>
          <p:cNvSpPr txBox="1"/>
          <p:nvPr/>
        </p:nvSpPr>
        <p:spPr>
          <a:xfrm>
            <a:off x="4825693" y="914017"/>
            <a:ext cx="3149580"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3. Boyer-Lindquist frame (BL)</a:t>
            </a:r>
            <a:endParaRPr lang="zh-TW" altLang="en-US" dirty="0" smtClean="0">
              <a:latin typeface="Cambria Math" pitchFamily="18" charset="0"/>
              <a:ea typeface="Cambria Math" pitchFamily="18" charset="0"/>
            </a:endParaRPr>
          </a:p>
        </p:txBody>
      </p:sp>
      <p:grpSp>
        <p:nvGrpSpPr>
          <p:cNvPr id="6" name="Group 5"/>
          <p:cNvGrpSpPr/>
          <p:nvPr/>
        </p:nvGrpSpPr>
        <p:grpSpPr>
          <a:xfrm>
            <a:off x="823527" y="4480504"/>
            <a:ext cx="2428533" cy="2232027"/>
            <a:chOff x="5495233" y="2881944"/>
            <a:chExt cx="4023483" cy="3976056"/>
          </a:xfrm>
        </p:grpSpPr>
        <p:pic>
          <p:nvPicPr>
            <p:cNvPr id="7" name="Picture 6" descr="G:\Desktop\Black Hole Astrophysics\Textbook circle\08 Ch 6.5.2.&amp;6.6.2.2&amp;7.1~7.3\Triangles_(spherical_geometry)_s.jpg"/>
            <p:cNvPicPr>
              <a:picLocks noChangeAspect="1" noChangeArrowheads="1"/>
            </p:cNvPicPr>
            <p:nvPr/>
          </p:nvPicPr>
          <p:blipFill rotWithShape="1">
            <a:blip r:embed="rId2">
              <a:extLst>
                <a:ext uri="{28A0092B-C50C-407E-A947-70E740481C1C}">
                  <a14:useLocalDpi xmlns:a14="http://schemas.microsoft.com/office/drawing/2010/main" val="0"/>
                </a:ext>
              </a:extLst>
            </a:blip>
            <a:srcRect l="55059" t="37297" b="8693"/>
            <a:stretch/>
          </p:blipFill>
          <p:spPr bwMode="auto">
            <a:xfrm>
              <a:off x="5495233" y="2881944"/>
              <a:ext cx="4023483" cy="39760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G:\Desktop\Black Hole Astrophysics\Textbook circle\09 Ch7.4\vehi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789639" flipH="1">
              <a:off x="6809729" y="4675181"/>
              <a:ext cx="1252103" cy="94023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flipV="1">
              <a:off x="7435780" y="4718612"/>
              <a:ext cx="1387611" cy="777994"/>
            </a:xfrm>
            <a:prstGeom prst="straightConnector1">
              <a:avLst/>
            </a:prstGeom>
            <a:ln w="381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10" name="Picture 3" descr="G:\Desktop\Black Hole Astrophysics\Textbook circle\09 Ch7.4\vehi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789639" flipH="1">
              <a:off x="6809729" y="4675182"/>
              <a:ext cx="1252103" cy="9402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G:\Desktop\Black Hole Astrophysics\Textbook circle\09 Ch7.4\vehi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789639" flipH="1">
              <a:off x="8035215" y="3921533"/>
              <a:ext cx="1252103" cy="9402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645059" y="1361794"/>
            <a:ext cx="3211684" cy="2682346"/>
            <a:chOff x="160937" y="1213596"/>
            <a:chExt cx="5220688" cy="4749054"/>
          </a:xfrm>
        </p:grpSpPr>
        <p:pic>
          <p:nvPicPr>
            <p:cNvPr id="13" name="Picture 12" descr="G:\Desktop\Black Hole Astrophysics\Textbook circle\08 Ch 6.5.2.&amp;6.6.2.2&amp;7.1~7.3\Triangles_(spherical_geometry)_s.jpg"/>
            <p:cNvPicPr>
              <a:picLocks noChangeAspect="1" noChangeArrowheads="1"/>
            </p:cNvPicPr>
            <p:nvPr/>
          </p:nvPicPr>
          <p:blipFill rotWithShape="1">
            <a:blip r:embed="rId2">
              <a:extLst>
                <a:ext uri="{28A0092B-C50C-407E-A947-70E740481C1C}">
                  <a14:useLocalDpi xmlns:a14="http://schemas.microsoft.com/office/drawing/2010/main" val="0"/>
                </a:ext>
              </a:extLst>
            </a:blip>
            <a:srcRect l="55059" t="37297" b="8693"/>
            <a:stretch/>
          </p:blipFill>
          <p:spPr bwMode="auto">
            <a:xfrm>
              <a:off x="1358142" y="1213596"/>
              <a:ext cx="4023483" cy="39760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G:\Desktop\Black Hole Astrophysics\Textbook circle\08 Ch 6.5.2.&amp;6.6.2.2&amp;7.1~7.3\Triangles_(spherical_geometry)_s.jpg"/>
            <p:cNvPicPr>
              <a:picLocks noChangeAspect="1" noChangeArrowheads="1"/>
            </p:cNvPicPr>
            <p:nvPr/>
          </p:nvPicPr>
          <p:blipFill rotWithShape="1">
            <a:blip r:embed="rId2">
              <a:extLst>
                <a:ext uri="{28A0092B-C50C-407E-A947-70E740481C1C}">
                  <a14:useLocalDpi xmlns:a14="http://schemas.microsoft.com/office/drawing/2010/main" val="0"/>
                </a:ext>
              </a:extLst>
            </a:blip>
            <a:srcRect l="55059" t="37297" b="8693"/>
            <a:stretch/>
          </p:blipFill>
          <p:spPr bwMode="auto">
            <a:xfrm>
              <a:off x="160937" y="1986594"/>
              <a:ext cx="4023483" cy="397605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G:\Desktop\Black Hole Astrophysics\Textbook circle\09 Ch7.4\vehic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789639" flipH="1">
              <a:off x="2672638" y="3006833"/>
              <a:ext cx="1252103" cy="940234"/>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p:nvPr/>
          </p:nvCxnSpPr>
          <p:spPr>
            <a:xfrm flipV="1">
              <a:off x="2088565" y="3809035"/>
              <a:ext cx="1387611" cy="777994"/>
            </a:xfrm>
            <a:prstGeom prst="straightConnector1">
              <a:avLst/>
            </a:prstGeom>
            <a:ln w="381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4978206" y="1283349"/>
            <a:ext cx="2854451" cy="2264700"/>
            <a:chOff x="167778" y="1462694"/>
            <a:chExt cx="5515621" cy="4535434"/>
          </a:xfrm>
        </p:grpSpPr>
        <p:pic>
          <p:nvPicPr>
            <p:cNvPr id="18" name="Picture 17" descr="G:\Desktop\Black Hole Astrophysics\Textbook circle\08 Ch 6.5.2.&amp;6.6.2.2&amp;7.1~7.3\Triangles_(spherical_geometry)_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778" y="1462694"/>
              <a:ext cx="5515621" cy="4535434"/>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3213036" y="3158705"/>
              <a:ext cx="2441314" cy="2412536"/>
              <a:chOff x="3996567" y="2755868"/>
              <a:chExt cx="4023483" cy="3976056"/>
            </a:xfrm>
          </p:grpSpPr>
          <p:pic>
            <p:nvPicPr>
              <p:cNvPr id="20" name="Picture 19" descr="G:\Desktop\Black Hole Astrophysics\Textbook circle\08 Ch 6.5.2.&amp;6.6.2.2&amp;7.1~7.3\Triangles_(spherical_geometry)_s.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5059" t="37297" b="8693"/>
              <a:stretch/>
            </p:blipFill>
            <p:spPr bwMode="auto">
              <a:xfrm>
                <a:off x="3996567" y="2755868"/>
                <a:ext cx="4023483" cy="397605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G:\Desktop\Black Hole Astrophysics\Textbook circle\09 Ch7.4\vehicl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9789639" flipH="1">
                <a:off x="5311063" y="4549105"/>
                <a:ext cx="1252103" cy="940234"/>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p:cNvCxnSpPr/>
              <p:nvPr/>
            </p:nvCxnSpPr>
            <p:spPr>
              <a:xfrm flipV="1">
                <a:off x="5937114" y="4592536"/>
                <a:ext cx="1387611" cy="777994"/>
              </a:xfrm>
              <a:prstGeom prst="straightConnector1">
                <a:avLst/>
              </a:prstGeom>
              <a:ln w="381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23" name="Picture 3" descr="G:\Desktop\Black Hole Astrophysics\Textbook circle\09 Ch7.4\vehicl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9789639" flipH="1">
                <a:off x="5311063" y="4549106"/>
                <a:ext cx="1252103" cy="94023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G:\Desktop\Black Hole Astrophysics\Textbook circle\09 Ch7.4\vehicl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9789639" flipH="1">
                <a:off x="6543323" y="3776432"/>
                <a:ext cx="1252103" cy="940234"/>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5" name="Group 24"/>
          <p:cNvGrpSpPr/>
          <p:nvPr/>
        </p:nvGrpSpPr>
        <p:grpSpPr>
          <a:xfrm>
            <a:off x="5053162" y="4075637"/>
            <a:ext cx="2922111" cy="2647382"/>
            <a:chOff x="65289" y="1035807"/>
            <a:chExt cx="4753845" cy="4535434"/>
          </a:xfrm>
        </p:grpSpPr>
        <p:pic>
          <p:nvPicPr>
            <p:cNvPr id="26" name="Picture 25" descr="G:\Desktop\Black Hole Astrophysics\Textbook circle\08 Ch 6.5.2.&amp;6.6.2.2&amp;7.1~7.3\Triangles_(spherical_geometry)_s.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3811"/>
            <a:stretch/>
          </p:blipFill>
          <p:spPr bwMode="auto">
            <a:xfrm>
              <a:off x="65289" y="1035807"/>
              <a:ext cx="4753845" cy="453543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G:\Desktop\Black Hole Astrophysics\Textbook circle\10 Ch7.5&amp;7.7\Triangles_(spherical_geometry).jpg"/>
            <p:cNvPicPr>
              <a:picLocks noChangeAspect="1" noChangeArrowheads="1"/>
            </p:cNvPicPr>
            <p:nvPr/>
          </p:nvPicPr>
          <p:blipFill rotWithShape="1">
            <a:blip r:embed="rId9">
              <a:extLst>
                <a:ext uri="{28A0092B-C50C-407E-A947-70E740481C1C}">
                  <a14:useLocalDpi xmlns:a14="http://schemas.microsoft.com/office/drawing/2010/main" val="0"/>
                </a:ext>
              </a:extLst>
            </a:blip>
            <a:srcRect l="31197" t="45378" r="61514" b="44515"/>
            <a:stretch/>
          </p:blipFill>
          <p:spPr bwMode="auto">
            <a:xfrm>
              <a:off x="2442211" y="2600814"/>
              <a:ext cx="2348554" cy="2679174"/>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28" name="Rectangle 27"/>
            <p:cNvSpPr/>
            <p:nvPr/>
          </p:nvSpPr>
          <p:spPr>
            <a:xfrm>
              <a:off x="1738182" y="2982097"/>
              <a:ext cx="486033" cy="6260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9" name="Straight Connector 28"/>
            <p:cNvCxnSpPr/>
            <p:nvPr/>
          </p:nvCxnSpPr>
          <p:spPr>
            <a:xfrm flipV="1">
              <a:off x="2224215" y="2600814"/>
              <a:ext cx="217996" cy="3812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224215" y="3608174"/>
              <a:ext cx="217996" cy="168585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4133813" y="3674808"/>
            <a:ext cx="4771290" cy="369332"/>
          </a:xfrm>
          <a:prstGeom prst="rect">
            <a:avLst/>
          </a:prstGeom>
        </p:spPr>
        <p:txBody>
          <a:bodyPr wrap="square">
            <a:spAutoFit/>
          </a:bodyPr>
          <a:lstStyle/>
          <a:p>
            <a:r>
              <a:rPr lang="en-US" altLang="zh-TW" dirty="0" smtClean="0"/>
              <a:t>4. Observer </a:t>
            </a:r>
            <a:r>
              <a:rPr lang="en-US" altLang="zh-TW" dirty="0"/>
              <a:t>at Infinity/Synchronous frame (OIS)</a:t>
            </a:r>
            <a:endParaRPr lang="zh-TW" altLang="en-US" dirty="0"/>
          </a:p>
        </p:txBody>
      </p:sp>
    </p:spTree>
    <p:extLst>
      <p:ext uri="{BB962C8B-B14F-4D97-AF65-F5344CB8AC3E}">
        <p14:creationId xmlns:p14="http://schemas.microsoft.com/office/powerpoint/2010/main" val="351186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smtClean="0">
            <a:latin typeface="Cambria Math" pitchFamily="18" charset="0"/>
            <a:ea typeface="Cambria Math"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6827</TotalTime>
  <Words>4835</Words>
  <Application>Microsoft Office PowerPoint</Application>
  <PresentationFormat>On-screen Show (4:3)</PresentationFormat>
  <Paragraphs>203</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Black Hole Astrophysics Chapters 7.5</vt:lpstr>
      <vt:lpstr>Recap – the Schwarzschild metric</vt:lpstr>
      <vt:lpstr>Recap – coordinate systems used</vt:lpstr>
      <vt:lpstr>What is a Kerr Black Hole?</vt:lpstr>
      <vt:lpstr>The Kerr Metric</vt:lpstr>
      <vt:lpstr>The Kerr Metric</vt:lpstr>
      <vt:lpstr>The Horizon and Ergosphere</vt:lpstr>
      <vt:lpstr>The Horizon and Ergosphere</vt:lpstr>
      <vt:lpstr>Coordinate systems for Kerr BH</vt:lpstr>
      <vt:lpstr>The moving body frame (MOV)</vt:lpstr>
      <vt:lpstr>PowerPoint Presentation</vt:lpstr>
      <vt:lpstr>Boyer-Lindquist frame (BL)</vt:lpstr>
      <vt:lpstr>Observer at Infinity/Synchronous frame (OIS)</vt:lpstr>
      <vt:lpstr>Back to the Boyer-Lindquist frame</vt:lpstr>
      <vt:lpstr>Conserved Quantities</vt:lpstr>
      <vt:lpstr>Conserved Quantities</vt:lpstr>
      <vt:lpstr>Negative energy</vt:lpstr>
      <vt:lpstr>Reducible and irreducible mass</vt:lpstr>
      <vt:lpstr>Free fall</vt:lpstr>
      <vt:lpstr>Free fall</vt:lpstr>
      <vt:lpstr>Free fall</vt:lpstr>
      <vt:lpstr>Orbits in the equatorial plane</vt:lpstr>
      <vt:lpstr>A note on prograde and retrograde</vt:lpstr>
      <vt:lpstr>The photon orbit</vt:lpstr>
      <vt:lpstr>The ISCO</vt:lpstr>
      <vt:lpstr>Prograde orbits</vt:lpstr>
      <vt:lpstr>Horizon Penetrating Coordinates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dc:creator>
  <cp:lastModifiedBy>Brian</cp:lastModifiedBy>
  <cp:revision>53</cp:revision>
  <dcterms:created xsi:type="dcterms:W3CDTF">2006-08-16T00:00:00Z</dcterms:created>
  <dcterms:modified xsi:type="dcterms:W3CDTF">2013-11-18T09:13:46Z</dcterms:modified>
</cp:coreProperties>
</file>